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3.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4.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5.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911" r:id="rId5"/>
    <p:sldMasterId id="2147484922" r:id="rId6"/>
    <p:sldMasterId id="2147484967" r:id="rId7"/>
    <p:sldMasterId id="2147484999" r:id="rId8"/>
    <p:sldMasterId id="2147485032" r:id="rId9"/>
  </p:sldMasterIdLst>
  <p:notesMasterIdLst>
    <p:notesMasterId r:id="rId37"/>
  </p:notesMasterIdLst>
  <p:handoutMasterIdLst>
    <p:handoutMasterId r:id="rId38"/>
  </p:handoutMasterIdLst>
  <p:sldIdLst>
    <p:sldId id="4872" r:id="rId10"/>
    <p:sldId id="264" r:id="rId11"/>
    <p:sldId id="1727" r:id="rId12"/>
    <p:sldId id="1529" r:id="rId13"/>
    <p:sldId id="4845" r:id="rId14"/>
    <p:sldId id="4841" r:id="rId15"/>
    <p:sldId id="4878" r:id="rId16"/>
    <p:sldId id="4868" r:id="rId17"/>
    <p:sldId id="4874" r:id="rId18"/>
    <p:sldId id="417" r:id="rId19"/>
    <p:sldId id="430" r:id="rId20"/>
    <p:sldId id="4859" r:id="rId21"/>
    <p:sldId id="4875" r:id="rId22"/>
    <p:sldId id="4858" r:id="rId23"/>
    <p:sldId id="4869" r:id="rId24"/>
    <p:sldId id="4855" r:id="rId25"/>
    <p:sldId id="4876" r:id="rId26"/>
    <p:sldId id="4851" r:id="rId27"/>
    <p:sldId id="4850" r:id="rId28"/>
    <p:sldId id="257" r:id="rId29"/>
    <p:sldId id="4852" r:id="rId30"/>
    <p:sldId id="4854" r:id="rId31"/>
    <p:sldId id="4877" r:id="rId32"/>
    <p:sldId id="4856" r:id="rId33"/>
    <p:sldId id="4880" r:id="rId34"/>
    <p:sldId id="563" r:id="rId35"/>
    <p:sldId id="1532" r:id="rId3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9F"/>
    <a:srgbClr val="FFFFFF"/>
    <a:srgbClr val="595959"/>
    <a:srgbClr val="898989"/>
    <a:srgbClr val="EAEAEA"/>
    <a:srgbClr val="1E9B84"/>
    <a:srgbClr val="6325AB"/>
    <a:srgbClr val="2E5DC6"/>
    <a:srgbClr val="D24980"/>
    <a:srgbClr val="D73B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E50740-FFCC-4AD3-B344-7D009AD2ED00}" v="3" dt="2020-06-02T19:54:50.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12" autoAdjust="0"/>
    <p:restoredTop sz="97362" autoAdjust="0"/>
  </p:normalViewPr>
  <p:slideViewPr>
    <p:cSldViewPr snapToGrid="0">
      <p:cViewPr varScale="1">
        <p:scale>
          <a:sx n="105" d="100"/>
          <a:sy n="105" d="100"/>
        </p:scale>
        <p:origin x="750" y="114"/>
      </p:cViewPr>
      <p:guideLst/>
    </p:cSldViewPr>
  </p:slideViewPr>
  <p:outlineViewPr>
    <p:cViewPr>
      <p:scale>
        <a:sx n="33" d="100"/>
        <a:sy n="33" d="100"/>
      </p:scale>
      <p:origin x="0" y="-6516"/>
    </p:cViewPr>
  </p:outlineViewPr>
  <p:notesTextViewPr>
    <p:cViewPr>
      <p:scale>
        <a:sx n="3" d="2"/>
        <a:sy n="3" d="2"/>
      </p:scale>
      <p:origin x="0" y="0"/>
    </p:cViewPr>
  </p:notesTextViewPr>
  <p:sorterViewPr>
    <p:cViewPr varScale="1">
      <p:scale>
        <a:sx n="1" d="1"/>
        <a:sy n="1" d="1"/>
      </p:scale>
      <p:origin x="0" y="-2790"/>
    </p:cViewPr>
  </p:sorterViewPr>
  <p:notesViewPr>
    <p:cSldViewPr snapToGrid="0" showGuides="1">
      <p:cViewPr varScale="1">
        <p:scale>
          <a:sx n="113" d="100"/>
          <a:sy n="113" d="100"/>
        </p:scale>
        <p:origin x="531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commentAuthors" Target="commentAuthors.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notesMaster" Target="notesMasters/notesMaster1.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tableStyles" Target="tableStyles.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handoutMaster" Target="handoutMasters/handoutMaster1.xml"/><Relationship Id="rId20" Type="http://schemas.openxmlformats.org/officeDocument/2006/relationships/slide" Target="slides/slide11.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O'Flaherty" userId="4cc4e4aa-fa19-4005-8983-fb844ecd504a" providerId="ADAL" clId="{63DFAB0C-E85F-4F96-ACDD-8BC9F526D598}"/>
    <pc:docChg chg="modSld">
      <pc:chgData name="Martin O'Flaherty" userId="4cc4e4aa-fa19-4005-8983-fb844ecd504a" providerId="ADAL" clId="{63DFAB0C-E85F-4F96-ACDD-8BC9F526D598}" dt="2020-05-13T22:10:39.271" v="25"/>
      <pc:docMkLst>
        <pc:docMk/>
      </pc:docMkLst>
      <pc:sldChg chg="modSp mod">
        <pc:chgData name="Martin O'Flaherty" userId="4cc4e4aa-fa19-4005-8983-fb844ecd504a" providerId="ADAL" clId="{63DFAB0C-E85F-4F96-ACDD-8BC9F526D598}" dt="2020-05-13T22:10:39.271" v="25"/>
        <pc:sldMkLst>
          <pc:docMk/>
          <pc:sldMk cId="3110938968" sldId="4872"/>
        </pc:sldMkLst>
        <pc:spChg chg="mod">
          <ac:chgData name="Martin O'Flaherty" userId="4cc4e4aa-fa19-4005-8983-fb844ecd504a" providerId="ADAL" clId="{63DFAB0C-E85F-4F96-ACDD-8BC9F526D598}" dt="2020-05-13T22:10:39.271" v="25"/>
          <ac:spMkLst>
            <pc:docMk/>
            <pc:sldMk cId="3110938968" sldId="4872"/>
            <ac:spMk id="3" creationId="{F89E4C87-0F24-4A1A-81A0-711E6BD602B8}"/>
          </ac:spMkLst>
        </pc:spChg>
      </pc:sldChg>
    </pc:docChg>
  </pc:docChgLst>
  <pc:docChgLst>
    <pc:chgData name="Martin O'Flaherty" userId="4cc4e4aa-fa19-4005-8983-fb844ecd504a" providerId="ADAL" clId="{5E1BFB64-9B69-4327-9B87-61CA5BAAD8D3}"/>
    <pc:docChg chg="undo redo custSel modSld">
      <pc:chgData name="Martin O'Flaherty" userId="4cc4e4aa-fa19-4005-8983-fb844ecd504a" providerId="ADAL" clId="{5E1BFB64-9B69-4327-9B87-61CA5BAAD8D3}" dt="2020-04-27T17:48:19.153" v="87" actId="108"/>
      <pc:docMkLst>
        <pc:docMk/>
      </pc:docMkLst>
      <pc:sldChg chg="modSp mod">
        <pc:chgData name="Martin O'Flaherty" userId="4cc4e4aa-fa19-4005-8983-fb844ecd504a" providerId="ADAL" clId="{5E1BFB64-9B69-4327-9B87-61CA5BAAD8D3}" dt="2020-04-27T17:32:19.688" v="3" actId="20577"/>
        <pc:sldMkLst>
          <pc:docMk/>
          <pc:sldMk cId="3678194226" sldId="4845"/>
        </pc:sldMkLst>
        <pc:spChg chg="mod">
          <ac:chgData name="Martin O'Flaherty" userId="4cc4e4aa-fa19-4005-8983-fb844ecd504a" providerId="ADAL" clId="{5E1BFB64-9B69-4327-9B87-61CA5BAAD8D3}" dt="2020-04-27T17:32:19.688" v="3" actId="20577"/>
          <ac:spMkLst>
            <pc:docMk/>
            <pc:sldMk cId="3678194226" sldId="4845"/>
            <ac:spMk id="6" creationId="{8D5522CF-32B0-474F-86E0-6E63E0DC1265}"/>
          </ac:spMkLst>
        </pc:spChg>
      </pc:sldChg>
      <pc:sldChg chg="modTransition">
        <pc:chgData name="Martin O'Flaherty" userId="4cc4e4aa-fa19-4005-8983-fb844ecd504a" providerId="ADAL" clId="{5E1BFB64-9B69-4327-9B87-61CA5BAAD8D3}" dt="2020-04-27T17:38:55.566" v="4"/>
        <pc:sldMkLst>
          <pc:docMk/>
          <pc:sldMk cId="3830976207" sldId="4859"/>
        </pc:sldMkLst>
      </pc:sldChg>
      <pc:sldChg chg="addSp delSp modSp mod">
        <pc:chgData name="Martin O'Flaherty" userId="4cc4e4aa-fa19-4005-8983-fb844ecd504a" providerId="ADAL" clId="{5E1BFB64-9B69-4327-9B87-61CA5BAAD8D3}" dt="2020-04-27T17:48:19.153" v="87" actId="108"/>
        <pc:sldMkLst>
          <pc:docMk/>
          <pc:sldMk cId="3110938968" sldId="4872"/>
        </pc:sldMkLst>
        <pc:spChg chg="mod">
          <ac:chgData name="Martin O'Flaherty" userId="4cc4e4aa-fa19-4005-8983-fb844ecd504a" providerId="ADAL" clId="{5E1BFB64-9B69-4327-9B87-61CA5BAAD8D3}" dt="2020-04-27T17:48:19.153" v="87" actId="108"/>
          <ac:spMkLst>
            <pc:docMk/>
            <pc:sldMk cId="3110938968" sldId="4872"/>
            <ac:spMk id="3" creationId="{F89E4C87-0F24-4A1A-81A0-711E6BD602B8}"/>
          </ac:spMkLst>
        </pc:spChg>
        <pc:spChg chg="del">
          <ac:chgData name="Martin O'Flaherty" userId="4cc4e4aa-fa19-4005-8983-fb844ecd504a" providerId="ADAL" clId="{5E1BFB64-9B69-4327-9B87-61CA5BAAD8D3}" dt="2020-04-27T17:44:59.977" v="5" actId="478"/>
          <ac:spMkLst>
            <pc:docMk/>
            <pc:sldMk cId="3110938968" sldId="4872"/>
            <ac:spMk id="12" creationId="{46B8CE43-E732-4D21-A7DA-8384F4A9C016}"/>
          </ac:spMkLst>
        </pc:spChg>
        <pc:picChg chg="add del mod">
          <ac:chgData name="Martin O'Flaherty" userId="4cc4e4aa-fa19-4005-8983-fb844ecd504a" providerId="ADAL" clId="{5E1BFB64-9B69-4327-9B87-61CA5BAAD8D3}" dt="2020-04-27T17:45:59.608" v="10" actId="478"/>
          <ac:picMkLst>
            <pc:docMk/>
            <pc:sldMk cId="3110938968" sldId="4872"/>
            <ac:picMk id="5" creationId="{7706AB5B-CE4A-4B1E-A434-EB87EC753968}"/>
          </ac:picMkLst>
        </pc:picChg>
        <pc:picChg chg="add mod modCrop">
          <ac:chgData name="Martin O'Flaherty" userId="4cc4e4aa-fa19-4005-8983-fb844ecd504a" providerId="ADAL" clId="{5E1BFB64-9B69-4327-9B87-61CA5BAAD8D3}" dt="2020-04-27T17:46:29" v="22" actId="732"/>
          <ac:picMkLst>
            <pc:docMk/>
            <pc:sldMk cId="3110938968" sldId="4872"/>
            <ac:picMk id="7" creationId="{4E466C02-0DF5-4A25-AB18-EE4C72BFBA1D}"/>
          </ac:picMkLst>
        </pc:picChg>
        <pc:picChg chg="del">
          <ac:chgData name="Martin O'Flaherty" userId="4cc4e4aa-fa19-4005-8983-fb844ecd504a" providerId="ADAL" clId="{5E1BFB64-9B69-4327-9B87-61CA5BAAD8D3}" dt="2020-04-27T17:44:59.977" v="5" actId="478"/>
          <ac:picMkLst>
            <pc:docMk/>
            <pc:sldMk cId="3110938968" sldId="4872"/>
            <ac:picMk id="11" creationId="{443F79EB-2882-421A-ABA6-D3857FD46BDC}"/>
          </ac:picMkLst>
        </pc:picChg>
      </pc:sldChg>
    </pc:docChg>
  </pc:docChgLst>
  <pc:docChgLst>
    <pc:chgData name="Martin O'Flaherty" userId="4cc4e4aa-fa19-4005-8983-fb844ecd504a" providerId="ADAL" clId="{2AE50740-FFCC-4AD3-B344-7D009AD2ED00}"/>
    <pc:docChg chg="custSel modSld">
      <pc:chgData name="Martin O'Flaherty" userId="4cc4e4aa-fa19-4005-8983-fb844ecd504a" providerId="ADAL" clId="{2AE50740-FFCC-4AD3-B344-7D009AD2ED00}" dt="2020-06-02T19:55:07.091" v="68" actId="20577"/>
      <pc:docMkLst>
        <pc:docMk/>
      </pc:docMkLst>
      <pc:sldChg chg="modSp mod">
        <pc:chgData name="Martin O'Flaherty" userId="4cc4e4aa-fa19-4005-8983-fb844ecd504a" providerId="ADAL" clId="{2AE50740-FFCC-4AD3-B344-7D009AD2ED00}" dt="2020-06-02T19:55:07.091" v="68" actId="20577"/>
        <pc:sldMkLst>
          <pc:docMk/>
          <pc:sldMk cId="3110938968" sldId="4872"/>
        </pc:sldMkLst>
        <pc:spChg chg="mod">
          <ac:chgData name="Martin O'Flaherty" userId="4cc4e4aa-fa19-4005-8983-fb844ecd504a" providerId="ADAL" clId="{2AE50740-FFCC-4AD3-B344-7D009AD2ED00}" dt="2020-06-02T19:55:07.091" v="68" actId="20577"/>
          <ac:spMkLst>
            <pc:docMk/>
            <pc:sldMk cId="3110938968" sldId="4872"/>
            <ac:spMk id="3" creationId="{F89E4C87-0F24-4A1A-81A0-711E6BD602B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6/2/2020 12:54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6/2/2020 12:54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815868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71513" y="1133475"/>
            <a:ext cx="5438775" cy="3060700"/>
          </a:xfrm>
        </p:spPr>
      </p:sp>
      <p:sp>
        <p:nvSpPr>
          <p:cNvPr id="3" name="Notes Placeholder 2"/>
          <p:cNvSpPr>
            <a:spLocks noGrp="1"/>
          </p:cNvSpPr>
          <p:nvPr>
            <p:ph type="body" idx="1"/>
          </p:nvPr>
        </p:nvSpPr>
        <p:spPr/>
        <p:txBody>
          <a:bodyPr/>
          <a:lstStyle/>
          <a:p>
            <a:r>
              <a:rPr lang="en-US" sz="1200" b="1" kern="1200" baseline="0" dirty="0">
                <a:solidFill>
                  <a:schemeClr val="tx1"/>
                </a:solidFill>
                <a:latin typeface="+mn-lt"/>
                <a:ea typeface="Segoe UI" panose="020B0502040204020203" pitchFamily="34" charset="0"/>
                <a:cs typeface="Segoe UI" panose="020B0502040204020203" pitchFamily="34" charset="0"/>
              </a:rPr>
              <a:t>Slide objective</a:t>
            </a:r>
          </a:p>
          <a:p>
            <a:pPr marL="0" indent="0">
              <a:buFont typeface="Arial" panose="020B0604020202020204" pitchFamily="34" charset="0"/>
              <a:buNone/>
            </a:pPr>
            <a:r>
              <a:rPr lang="en-US" sz="1200" kern="1200" baseline="0" dirty="0">
                <a:solidFill>
                  <a:schemeClr val="tx1"/>
                </a:solidFill>
                <a:latin typeface="+mn-lt"/>
                <a:ea typeface="Segoe UI" panose="020B0502040204020203" pitchFamily="34" charset="0"/>
                <a:cs typeface="Segoe UI" panose="020B0502040204020203" pitchFamily="34" charset="0"/>
              </a:rPr>
              <a:t>Explain the initial distribution of portfolios based on the hybrid cloud strategy.</a:t>
            </a:r>
          </a:p>
          <a:p>
            <a:endParaRPr lang="en-US" sz="1200" kern="1200" baseline="0" dirty="0">
              <a:solidFill>
                <a:schemeClr val="tx1"/>
              </a:solidFill>
              <a:latin typeface="+mn-lt"/>
              <a:ea typeface="Segoe UI" panose="020B0502040204020203" pitchFamily="34" charset="0"/>
              <a:cs typeface="Segoe UI" panose="020B0502040204020203" pitchFamily="34" charset="0"/>
            </a:endParaRPr>
          </a:p>
          <a:p>
            <a:r>
              <a:rPr lang="en-US" sz="1200" b="1" kern="1200" dirty="0">
                <a:solidFill>
                  <a:schemeClr val="tx1"/>
                </a:solidFill>
                <a:latin typeface="+mn-lt"/>
                <a:ea typeface="Segoe UI" panose="020B0502040204020203" pitchFamily="34" charset="0"/>
                <a:cs typeface="Segoe UI" panose="020B0502040204020203" pitchFamily="34" charset="0"/>
              </a:rPr>
              <a:t>Talking points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latin typeface="+mn-lt"/>
                <a:ea typeface="Segoe UI" panose="020B0502040204020203" pitchFamily="34" charset="0"/>
                <a:cs typeface="Segoe UI" panose="020B0502040204020203" pitchFamily="34" charset="0"/>
              </a:rPr>
              <a:t>After</a:t>
            </a:r>
            <a:r>
              <a:rPr lang="en-US" sz="1200" kern="1200" baseline="0" dirty="0">
                <a:solidFill>
                  <a:schemeClr val="tx1"/>
                </a:solidFill>
                <a:latin typeface="+mn-lt"/>
                <a:ea typeface="Segoe UI" panose="020B0502040204020203" pitchFamily="34" charset="0"/>
                <a:cs typeface="Segoe UI" panose="020B0502040204020203" pitchFamily="34" charset="0"/>
              </a:rPr>
              <a:t> analyzing our portfolio, we’ve determined rough distributions of application placement in the cloud.</a:t>
            </a:r>
          </a:p>
          <a:p>
            <a:endParaRPr lang="en-US" sz="1200" b="1" kern="1200" baseline="0" dirty="0">
              <a:solidFill>
                <a:schemeClr val="tx1"/>
              </a:solidFill>
              <a:latin typeface="+mn-lt"/>
              <a:ea typeface="Segoe UI" panose="020B0502040204020203" pitchFamily="34" charset="0"/>
              <a:cs typeface="Segoe UI" panose="020B0502040204020203" pitchFamily="34" charset="0"/>
            </a:endParaRPr>
          </a:p>
          <a:p>
            <a:r>
              <a:rPr lang="en-US" sz="1200" b="1" kern="1200" dirty="0">
                <a:solidFill>
                  <a:schemeClr val="tx1"/>
                </a:solidFill>
                <a:latin typeface="+mn-lt"/>
                <a:ea typeface="Segoe UI" panose="020B0502040204020203" pitchFamily="34" charset="0"/>
                <a:cs typeface="Segoe UI" panose="020B0502040204020203" pitchFamily="34" charset="0"/>
              </a:rPr>
              <a:t>Speaker notes</a:t>
            </a:r>
          </a:p>
          <a:p>
            <a:pPr marL="171450" indent="-171450" defTabSz="888576">
              <a:buFont typeface="Arial" panose="020B0604020202020204" pitchFamily="34" charset="0"/>
              <a:buChar char="•"/>
              <a:defRPr/>
            </a:pPr>
            <a:r>
              <a:rPr lang="en-US" sz="1200" b="0" kern="1200" baseline="0" dirty="0">
                <a:solidFill>
                  <a:schemeClr val="tx1"/>
                </a:solidFill>
                <a:latin typeface="+mn-lt"/>
                <a:ea typeface="Segoe UI" panose="020B0502040204020203" pitchFamily="34" charset="0"/>
                <a:cs typeface="Segoe UI" panose="020B0502040204020203" pitchFamily="34" charset="0"/>
              </a:rPr>
              <a:t>Retire:</a:t>
            </a:r>
          </a:p>
          <a:p>
            <a:pPr marL="338058" lvl="1" indent="-171450">
              <a:buFont typeface="Arial" panose="020B0604020202020204" pitchFamily="34" charset="0"/>
              <a:buChar char="•"/>
            </a:pPr>
            <a:r>
              <a:rPr lang="en-US" sz="1200" kern="1200" baseline="0" dirty="0">
                <a:solidFill>
                  <a:schemeClr val="tx1"/>
                </a:solidFill>
                <a:latin typeface="+mn-lt"/>
                <a:ea typeface="Segoe UI" panose="020B0502040204020203" pitchFamily="34" charset="0"/>
                <a:cs typeface="Segoe UI" panose="020B0502040204020203" pitchFamily="34" charset="0"/>
              </a:rPr>
              <a:t>This has been a great opportunity to retire applications and streamline our portfolio. We see </a:t>
            </a:r>
            <a:r>
              <a:rPr lang="en-US" sz="1200" b="0" u="none" kern="1200" baseline="0" dirty="0">
                <a:solidFill>
                  <a:schemeClr val="tx1"/>
                </a:solidFill>
                <a:latin typeface="+mn-lt"/>
                <a:ea typeface="Segoe UI" panose="020B0502040204020203" pitchFamily="34" charset="0"/>
                <a:cs typeface="Segoe UI" panose="020B0502040204020203" pitchFamily="34" charset="0"/>
              </a:rPr>
              <a:t>30 percent </a:t>
            </a:r>
            <a:r>
              <a:rPr lang="en-US" sz="1200" kern="1200" baseline="0" dirty="0">
                <a:solidFill>
                  <a:schemeClr val="tx1"/>
                </a:solidFill>
                <a:latin typeface="+mn-lt"/>
                <a:ea typeface="Segoe UI" panose="020B0502040204020203" pitchFamily="34" charset="0"/>
                <a:cs typeface="Segoe UI" panose="020B0502040204020203" pitchFamily="34" charset="0"/>
              </a:rPr>
              <a:t>of our portfolio in this category. </a:t>
            </a:r>
          </a:p>
          <a:p>
            <a:pPr marL="338058" lvl="1" indent="-171450">
              <a:buFont typeface="Arial" panose="020B0604020202020204" pitchFamily="34" charset="0"/>
              <a:buChar char="•"/>
            </a:pPr>
            <a:r>
              <a:rPr lang="en-US" sz="1200" kern="1200" baseline="0" dirty="0">
                <a:solidFill>
                  <a:schemeClr val="tx1"/>
                </a:solidFill>
                <a:latin typeface="+mn-lt"/>
                <a:ea typeface="Segoe UI" panose="020B0502040204020203" pitchFamily="34" charset="0"/>
                <a:cs typeface="Segoe UI" panose="020B0502040204020203" pitchFamily="34" charset="0"/>
              </a:rPr>
              <a:t>We can evaluate whether we can retire or consolidate functionality into one app or service line. </a:t>
            </a:r>
          </a:p>
          <a:p>
            <a:pPr marL="166608" lvl="1" indent="0">
              <a:buNone/>
            </a:pPr>
            <a:endParaRPr lang="en-US" sz="1200" kern="1200" baseline="0" dirty="0">
              <a:solidFill>
                <a:schemeClr val="tx1"/>
              </a:solidFill>
              <a:latin typeface="+mn-lt"/>
              <a:ea typeface="Segoe UI" panose="020B0502040204020203" pitchFamily="34" charset="0"/>
              <a:cs typeface="Segoe UI" panose="020B0502040204020203" pitchFamily="34" charset="0"/>
            </a:endParaRPr>
          </a:p>
          <a:p>
            <a:pPr marL="171450" indent="-171450" defTabSz="888576">
              <a:buFont typeface="Arial" panose="020B0604020202020204" pitchFamily="34" charset="0"/>
              <a:buChar char="•"/>
              <a:defRPr/>
            </a:pPr>
            <a:r>
              <a:rPr lang="en-US" sz="1200" b="0" kern="1200" baseline="0" dirty="0">
                <a:solidFill>
                  <a:schemeClr val="tx1"/>
                </a:solidFill>
                <a:latin typeface="+mn-lt"/>
                <a:ea typeface="Segoe UI" panose="020B0502040204020203" pitchFamily="34" charset="0"/>
                <a:cs typeface="Segoe UI" panose="020B0502040204020203" pitchFamily="34" charset="0"/>
              </a:rPr>
              <a:t>Replace:</a:t>
            </a:r>
          </a:p>
          <a:p>
            <a:pPr marL="342900" lvl="1" indent="-171450">
              <a:buFont typeface="Arial" panose="020B0604020202020204" pitchFamily="34" charset="0"/>
              <a:buChar char="•"/>
            </a:pPr>
            <a:r>
              <a:rPr lang="en-US" sz="1200" kern="1200" baseline="0" dirty="0">
                <a:solidFill>
                  <a:schemeClr val="tx1"/>
                </a:solidFill>
                <a:latin typeface="+mn-lt"/>
                <a:ea typeface="Segoe UI" panose="020B0502040204020203" pitchFamily="34" charset="0"/>
                <a:cs typeface="Segoe UI" panose="020B0502040204020203" pitchFamily="34" charset="0"/>
              </a:rPr>
              <a:t>We see </a:t>
            </a:r>
            <a:r>
              <a:rPr lang="en-US" sz="1200" b="0" u="none" kern="1200" baseline="0" dirty="0">
                <a:solidFill>
                  <a:schemeClr val="tx1"/>
                </a:solidFill>
                <a:latin typeface="+mn-lt"/>
                <a:ea typeface="Segoe UI" panose="020B0502040204020203" pitchFamily="34" charset="0"/>
                <a:cs typeface="Segoe UI" panose="020B0502040204020203" pitchFamily="34" charset="0"/>
              </a:rPr>
              <a:t>15 percent </a:t>
            </a:r>
            <a:r>
              <a:rPr lang="en-US" sz="1200" kern="1200" baseline="0" dirty="0">
                <a:solidFill>
                  <a:schemeClr val="tx1"/>
                </a:solidFill>
                <a:latin typeface="+mn-lt"/>
                <a:ea typeface="Segoe UI" panose="020B0502040204020203" pitchFamily="34" charset="0"/>
                <a:cs typeface="Segoe UI" panose="020B0502040204020203" pitchFamily="34" charset="0"/>
              </a:rPr>
              <a:t>of our portfolio being replaced by a SaaS solution (moving from Microsoft Office servers to Office 365). We will adopt commodity solutions, such as Office 365, SharePoint Online, or some third-party solutions, as they become available. </a:t>
            </a:r>
            <a:endParaRPr lang="en-US" sz="1200" b="1" kern="1200" baseline="0" dirty="0">
              <a:solidFill>
                <a:srgbClr val="7030A0"/>
              </a:solidFill>
              <a:latin typeface="+mn-lt"/>
              <a:ea typeface="Segoe UI" panose="020B0502040204020203" pitchFamily="34" charset="0"/>
              <a:cs typeface="Segoe UI" panose="020B0502040204020203" pitchFamily="34" charset="0"/>
            </a:endParaRPr>
          </a:p>
          <a:p>
            <a:pPr marL="338058" lvl="1" indent="-166608">
              <a:buFont typeface="Arial" panose="020B0604020202020204" pitchFamily="34" charset="0"/>
              <a:buChar char="•"/>
            </a:pPr>
            <a:r>
              <a:rPr lang="en-US" sz="1200" kern="1200" baseline="0" dirty="0">
                <a:solidFill>
                  <a:schemeClr val="tx1"/>
                </a:solidFill>
                <a:latin typeface="+mn-lt"/>
                <a:ea typeface="Segoe UI" panose="020B0502040204020203" pitchFamily="34" charset="0"/>
                <a:cs typeface="Segoe UI" panose="020B0502040204020203" pitchFamily="34" charset="0"/>
              </a:rPr>
              <a:t>Transition functionality from shadow IT to retail solutions.</a:t>
            </a:r>
          </a:p>
          <a:p>
            <a:pPr marL="166608" indent="-166608">
              <a:buFont typeface="Arial" panose="020B0604020202020204" pitchFamily="34" charset="0"/>
              <a:buChar char="•"/>
            </a:pPr>
            <a:endParaRPr lang="en-US" sz="1200" kern="1200" baseline="0" dirty="0">
              <a:solidFill>
                <a:schemeClr val="tx1"/>
              </a:solidFill>
              <a:latin typeface="+mn-lt"/>
              <a:ea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sz="1200" b="0" kern="1200" dirty="0">
                <a:solidFill>
                  <a:schemeClr val="tx1"/>
                </a:solidFill>
                <a:effectLst/>
                <a:latin typeface="+mn-lt"/>
                <a:ea typeface="Segoe UI" panose="020B0502040204020203" pitchFamily="34" charset="0"/>
                <a:cs typeface="Segoe UI" panose="020B0502040204020203" pitchFamily="34" charset="0"/>
              </a:rPr>
              <a:t>Rebuild or rehost:</a:t>
            </a:r>
          </a:p>
          <a:p>
            <a:pPr marL="342900" lvl="1" indent="-171450">
              <a:buFont typeface="Arial" panose="020B0604020202020204" pitchFamily="34" charset="0"/>
              <a:buChar char="•"/>
            </a:pPr>
            <a:r>
              <a:rPr lang="en-US" sz="1200" u="none" strike="noStrike" kern="1200" dirty="0">
                <a:solidFill>
                  <a:schemeClr val="tx1"/>
                </a:solidFill>
                <a:effectLst/>
                <a:latin typeface="+mn-lt"/>
                <a:ea typeface="Segoe UI" panose="020B0502040204020203" pitchFamily="34" charset="0"/>
                <a:cs typeface="Segoe UI" panose="020B0502040204020203" pitchFamily="34" charset="0"/>
              </a:rPr>
              <a:t>Our </a:t>
            </a:r>
            <a:r>
              <a:rPr lang="en-US" sz="1200" kern="1200" dirty="0">
                <a:solidFill>
                  <a:schemeClr val="tx1"/>
                </a:solidFill>
                <a:effectLst/>
                <a:latin typeface="+mn-lt"/>
                <a:ea typeface="Segoe UI" panose="020B0502040204020203" pitchFamily="34" charset="0"/>
                <a:cs typeface="Segoe UI" panose="020B0502040204020203" pitchFamily="34" charset="0"/>
              </a:rPr>
              <a:t>portfolio </a:t>
            </a:r>
            <a:r>
              <a:rPr lang="en-US" sz="1200" u="none" kern="1200" dirty="0">
                <a:solidFill>
                  <a:schemeClr val="tx1"/>
                </a:solidFill>
                <a:effectLst/>
                <a:latin typeface="+mn-lt"/>
                <a:ea typeface="Segoe UI" panose="020B0502040204020203" pitchFamily="34" charset="0"/>
                <a:cs typeface="Segoe UI" panose="020B0502040204020203" pitchFamily="34" charset="0"/>
              </a:rPr>
              <a:t>is 50 percent </a:t>
            </a:r>
            <a:r>
              <a:rPr lang="en-US" sz="1200" kern="1200" dirty="0">
                <a:solidFill>
                  <a:schemeClr val="tx1"/>
                </a:solidFill>
                <a:effectLst/>
                <a:latin typeface="+mn-lt"/>
                <a:ea typeface="Segoe UI" panose="020B0502040204020203" pitchFamily="34" charset="0"/>
                <a:cs typeface="Segoe UI" panose="020B0502040204020203" pitchFamily="34" charset="0"/>
              </a:rPr>
              <a:t>customized applications that can’t be replaced with SaaS solutions.</a:t>
            </a:r>
          </a:p>
          <a:p>
            <a:pPr marL="342900" lvl="1" indent="-171450">
              <a:buFont typeface="Arial" panose="020B0604020202020204" pitchFamily="34" charset="0"/>
              <a:buChar char="•"/>
            </a:pPr>
            <a:r>
              <a:rPr lang="en-US" sz="1200" u="none" kern="1200" dirty="0">
                <a:solidFill>
                  <a:schemeClr val="tx1"/>
                </a:solidFill>
                <a:effectLst/>
                <a:latin typeface="+mn-lt"/>
                <a:ea typeface="Segoe UI" panose="020B0502040204020203" pitchFamily="34" charset="0"/>
                <a:cs typeface="Segoe UI" panose="020B0502040204020203" pitchFamily="34" charset="0"/>
              </a:rPr>
              <a:t>While we prioritize SaaS/PaaS,</a:t>
            </a:r>
            <a:r>
              <a:rPr lang="en-US" sz="1200" b="1" u="none" kern="1200" dirty="0">
                <a:solidFill>
                  <a:srgbClr val="7030A0"/>
                </a:solidFill>
                <a:effectLst/>
                <a:latin typeface="+mn-lt"/>
                <a:ea typeface="Segoe UI" panose="020B0502040204020203" pitchFamily="34" charset="0"/>
                <a:cs typeface="Segoe UI" panose="020B0502040204020203" pitchFamily="34" charset="0"/>
              </a:rPr>
              <a:t> </a:t>
            </a:r>
            <a:r>
              <a:rPr lang="en-US" sz="1200" u="none" kern="1200" dirty="0">
                <a:solidFill>
                  <a:schemeClr val="tx1"/>
                </a:solidFill>
                <a:effectLst/>
                <a:latin typeface="+mn-lt"/>
                <a:ea typeface="Segoe UI" panose="020B0502040204020203" pitchFamily="34" charset="0"/>
                <a:cs typeface="Segoe UI" panose="020B0502040204020203" pitchFamily="34" charset="0"/>
              </a:rPr>
              <a:t>we moved many workloads to IaaS because of engineering resource requirements.</a:t>
            </a:r>
          </a:p>
          <a:p>
            <a:pPr lvl="0"/>
            <a:endParaRPr lang="en-US" sz="1200" kern="1200" dirty="0">
              <a:solidFill>
                <a:schemeClr val="tx1"/>
              </a:solidFill>
              <a:effectLst/>
              <a:latin typeface="+mn-lt"/>
              <a:ea typeface="Segoe UI" panose="020B0502040204020203" pitchFamily="34" charset="0"/>
              <a:cs typeface="Segoe UI" panose="020B0502040204020203" pitchFamily="34" charset="0"/>
            </a:endParaRPr>
          </a:p>
          <a:p>
            <a:pPr lvl="1"/>
            <a:r>
              <a:rPr lang="en-US" sz="1200" b="0" kern="1200" dirty="0">
                <a:solidFill>
                  <a:schemeClr val="tx1"/>
                </a:solidFill>
                <a:effectLst/>
                <a:latin typeface="+mn-lt"/>
                <a:ea typeface="Segoe UI" panose="020B0502040204020203" pitchFamily="34" charset="0"/>
                <a:cs typeface="Segoe UI" panose="020B0502040204020203" pitchFamily="34" charset="0"/>
              </a:rPr>
              <a:t>Remain on</a:t>
            </a:r>
            <a:r>
              <a:rPr lang="en-US" sz="1200" b="0" u="none" kern="1200" dirty="0">
                <a:solidFill>
                  <a:schemeClr val="tx1"/>
                </a:solidFill>
                <a:effectLst/>
                <a:latin typeface="+mn-lt"/>
                <a:ea typeface="Segoe UI" panose="020B0502040204020203" pitchFamily="34" charset="0"/>
                <a:cs typeface="Segoe UI" panose="020B0502040204020203" pitchFamily="34" charset="0"/>
              </a:rPr>
              <a:t>-</a:t>
            </a:r>
            <a:r>
              <a:rPr lang="en-US" sz="1200" b="0" kern="1200" dirty="0">
                <a:solidFill>
                  <a:schemeClr val="tx1"/>
                </a:solidFill>
                <a:effectLst/>
                <a:latin typeface="+mn-lt"/>
                <a:ea typeface="Segoe UI" panose="020B0502040204020203" pitchFamily="34" charset="0"/>
                <a:cs typeface="Segoe UI" panose="020B0502040204020203" pitchFamily="34" charset="0"/>
              </a:rPr>
              <a:t>premises:</a:t>
            </a:r>
          </a:p>
          <a:p>
            <a:pPr marL="342900" lvl="1" indent="-171450">
              <a:buFont typeface="Arial" panose="020B0604020202020204" pitchFamily="34" charset="0"/>
              <a:buChar char="•"/>
            </a:pPr>
            <a:r>
              <a:rPr lang="en-US" sz="1200" u="none" kern="1200" dirty="0">
                <a:solidFill>
                  <a:schemeClr val="tx1"/>
                </a:solidFill>
                <a:effectLst/>
                <a:latin typeface="+mn-lt"/>
                <a:ea typeface="Segoe UI" panose="020B0502040204020203" pitchFamily="34" charset="0"/>
                <a:cs typeface="Segoe UI" panose="020B0502040204020203" pitchFamily="34" charset="0"/>
              </a:rPr>
              <a:t>While we currently have some on-premises data for regulatory compliance reasons, our goal is to move all data to the public cloud.</a:t>
            </a:r>
          </a:p>
          <a:p>
            <a:pPr marL="171450" indent="-171450">
              <a:buFont typeface="Arial" panose="020B0604020202020204" pitchFamily="34" charset="0"/>
              <a:buChar char="•"/>
            </a:pPr>
            <a:endParaRPr lang="en-US" b="1" baseline="0" dirty="0"/>
          </a:p>
        </p:txBody>
      </p:sp>
    </p:spTree>
    <p:extLst>
      <p:ext uri="{BB962C8B-B14F-4D97-AF65-F5344CB8AC3E}">
        <p14:creationId xmlns:p14="http://schemas.microsoft.com/office/powerpoint/2010/main" val="37114482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mn-lt"/>
              </a:rPr>
              <a:t>Migration status:</a:t>
            </a:r>
          </a:p>
          <a:p>
            <a:r>
              <a:rPr lang="en-US" b="0" dirty="0">
                <a:latin typeface="+mn-lt"/>
              </a:rPr>
              <a:t>Months 1 to 6:</a:t>
            </a:r>
          </a:p>
          <a:p>
            <a:pPr marL="342900" lvl="1" indent="-171450">
              <a:buFont typeface="Arial" panose="020B0604020202020204" pitchFamily="34" charset="0"/>
              <a:buChar char="•"/>
            </a:pPr>
            <a:r>
              <a:rPr lang="en-US" b="0" dirty="0">
                <a:latin typeface="+mn-lt"/>
              </a:rPr>
              <a:t>At the beginning our focus was on retiring underused workloads.</a:t>
            </a:r>
            <a:endParaRPr lang="en-US" sz="1200" b="0" kern="1200" dirty="0">
              <a:solidFill>
                <a:schemeClr val="tx1"/>
              </a:solidFill>
              <a:latin typeface="+mn-lt"/>
              <a:cs typeface="Segoe UI" panose="020B0502040204020203" pitchFamily="34" charset="0"/>
            </a:endParaRPr>
          </a:p>
          <a:p>
            <a:pPr marL="342900" lvl="1" indent="-171450">
              <a:buFont typeface="Arial" panose="020B0604020202020204" pitchFamily="34" charset="0"/>
              <a:buChar char="•"/>
            </a:pPr>
            <a:r>
              <a:rPr lang="en-US" b="0" dirty="0">
                <a:latin typeface="+mn-lt"/>
              </a:rPr>
              <a:t>Moved simple or small applications, lift and shift to IaaS.</a:t>
            </a:r>
            <a:endParaRPr lang="en-US" sz="1200" b="0" kern="1200" dirty="0">
              <a:solidFill>
                <a:schemeClr val="tx1"/>
              </a:solidFill>
              <a:latin typeface="+mn-lt"/>
              <a:cs typeface="Segoe UI" panose="020B0502040204020203" pitchFamily="34" charset="0"/>
            </a:endParaRPr>
          </a:p>
          <a:p>
            <a:pPr marL="171450" lvl="1" indent="-171450"/>
            <a:r>
              <a:rPr lang="en-US" b="0" dirty="0">
                <a:latin typeface="+mn-lt"/>
              </a:rPr>
              <a:t>Months 7 to 18:</a:t>
            </a:r>
          </a:p>
          <a:p>
            <a:pPr marL="342900" lvl="1" indent="-171450">
              <a:buFont typeface="Arial" panose="020B0604020202020204" pitchFamily="34" charset="0"/>
              <a:buChar char="•"/>
            </a:pPr>
            <a:r>
              <a:rPr lang="en-US" sz="1200" b="0" kern="1200" dirty="0">
                <a:solidFill>
                  <a:schemeClr val="tx1"/>
                </a:solidFill>
                <a:latin typeface="+mn-lt"/>
                <a:cs typeface="Segoe UI" panose="020B0502040204020203" pitchFamily="34" charset="0"/>
              </a:rPr>
              <a:t>Start rebuilding or rearchitecting for PaaS.</a:t>
            </a:r>
          </a:p>
          <a:p>
            <a:pPr marL="342900" lvl="1" indent="-171450">
              <a:buFont typeface="Arial" panose="020B0604020202020204" pitchFamily="34" charset="0"/>
              <a:buChar char="•"/>
            </a:pPr>
            <a:r>
              <a:rPr lang="en-US" sz="1200" b="0" kern="1200" dirty="0">
                <a:solidFill>
                  <a:schemeClr val="tx1"/>
                </a:solidFill>
                <a:latin typeface="+mn-lt"/>
                <a:cs typeface="Segoe UI" panose="020B0502040204020203" pitchFamily="34" charset="0"/>
              </a:rPr>
              <a:t>Fast pace of migrations during this period.</a:t>
            </a:r>
          </a:p>
          <a:p>
            <a:pPr marL="0" lvl="0" indent="0">
              <a:buFont typeface="Arial" panose="020B0604020202020204" pitchFamily="34" charset="0"/>
              <a:buNone/>
            </a:pPr>
            <a:r>
              <a:rPr lang="en-US" b="0" dirty="0">
                <a:latin typeface="+mn-lt"/>
              </a:rPr>
              <a:t>Months 19 through 36:</a:t>
            </a:r>
          </a:p>
          <a:p>
            <a:pPr marL="342900" lvl="1" indent="-171450">
              <a:buFont typeface="Arial" panose="020B0604020202020204" pitchFamily="34" charset="0"/>
              <a:buChar char="•"/>
            </a:pPr>
            <a:r>
              <a:rPr lang="en-US" b="0" dirty="0">
                <a:latin typeface="+mn-lt"/>
              </a:rPr>
              <a:t>Longer term and complex migration projects.</a:t>
            </a:r>
          </a:p>
          <a:p>
            <a:pPr marL="342900" lvl="1" indent="-171450">
              <a:buFont typeface="Arial" panose="020B0604020202020204" pitchFamily="34" charset="0"/>
              <a:buChar char="•"/>
            </a:pPr>
            <a:r>
              <a:rPr lang="en-US" b="0" dirty="0">
                <a:latin typeface="+mn-lt"/>
              </a:rPr>
              <a:t>Focus on moving to cloud native architecture. </a:t>
            </a:r>
          </a:p>
          <a:p>
            <a:pPr marL="0" lvl="0" indent="0">
              <a:buFont typeface="Arial" panose="020B0604020202020204" pitchFamily="34" charset="0"/>
              <a:buNone/>
            </a:pPr>
            <a:r>
              <a:rPr lang="en-US" b="0" dirty="0">
                <a:latin typeface="+mn-lt"/>
              </a:rPr>
              <a:t>Months 37 through 48: </a:t>
            </a:r>
            <a:endParaRPr lang="en-US" b="1" dirty="0">
              <a:solidFill>
                <a:srgbClr val="7030A0"/>
              </a:solidFill>
              <a:latin typeface="+mn-lt"/>
            </a:endParaRPr>
          </a:p>
          <a:p>
            <a:pPr marL="171450" lvl="0" indent="-171450">
              <a:buFont typeface="Arial" panose="020B0604020202020204" pitchFamily="34" charset="0"/>
              <a:buChar char="•"/>
            </a:pPr>
            <a:r>
              <a:rPr lang="en-US" b="0" dirty="0">
                <a:latin typeface="+mn-lt"/>
              </a:rPr>
              <a:t>Migrated the most complex apps, such as SAP</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2809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9314438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37025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611313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098103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94481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6/2/2020 12:54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3062358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Needs more on the WHY! </a:t>
            </a:r>
          </a:p>
          <a:p>
            <a:endParaRPr lang="en-US" dirty="0"/>
          </a:p>
          <a:p>
            <a:r>
              <a:rPr lang="en-US" dirty="0"/>
              <a:t>Why are policies important?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Vendor staff - Lots of vendors</a:t>
            </a:r>
          </a:p>
          <a:p>
            <a:r>
              <a:rPr lang="en-US" dirty="0"/>
              <a:t>	Policies – check into Master/ CRs</a:t>
            </a:r>
          </a:p>
          <a:p>
            <a:endParaRPr lang="en-US" dirty="0"/>
          </a:p>
          <a:p>
            <a:endParaRPr lang="en-US" dirty="0"/>
          </a:p>
          <a:p>
            <a:r>
              <a:rPr lang="en-US" dirty="0"/>
              <a:t>Release from Master best practice to help people to move to Dev Ops – consistent integrating</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39868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1270960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23"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rPr>
              <a:t>&lt;Event Name Here&gt;</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587FAFFA-5506-4439-AE1F-475314BF3C45}" type="datetime1">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6/2/2020</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
        <p:nvSpPr>
          <p:cNvPr id="7" name="Slide Number Placeholder 6"/>
          <p:cNvSpPr>
            <a:spLocks noGrp="1"/>
          </p:cNvSpPr>
          <p:nvPr>
            <p:ph type="sldNum" sz="quarter" idx="13"/>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6845471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1918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108825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DC5E261A-C855-42F7-B4BD-6D081EC936E1}"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05951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6/2/2020 12:54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27</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1855107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548236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00" dirty="0"/>
              <a:t>Talk track (2-3 mins):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t>Introduce CSEO</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t>Talk about the breadth of what we do. Our engineering system supports 3.5K engineers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t>First adopters of Microsoft Products at enterprise Scale is relevant in the context of how we use 1ES such as Azure DevOps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r>
              <a:rPr lang="en-US" sz="800" dirty="0"/>
              <a:t>Talk briefly about the different business lines we support and the fact our engineering pipeline under pines this</a:t>
            </a:r>
          </a:p>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8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6/2/2020 12:54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3418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6/2/2020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1929390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 typeface="Arial" panose="020B0604020202020204" pitchFamily="34" charset="0"/>
              <a:buChar char="•"/>
              <a:tabLst/>
              <a:defRPr/>
            </a:pPr>
            <a:endParaRPr lang="en-US" sz="800"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2E0C910-0166-48E0-B8EF-5071277A02A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6/2/2020 12:54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70149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63976D-C786-4B1D-A074-013296C5ADD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130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6/2/2020 12:54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2336254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9768" y="4777958"/>
            <a:ext cx="5438140" cy="3909239"/>
          </a:xfrm>
          <a:prstGeom prst="rect">
            <a:avLst/>
          </a:prstGeom>
        </p:spPr>
        <p:txBody>
          <a:bodyPr/>
          <a:lstStyle/>
          <a:p>
            <a:r>
              <a:rPr lang="en-US" b="1" baseline="0" dirty="0">
                <a:latin typeface="+mn-lt"/>
              </a:rPr>
              <a:t>Slide objective</a:t>
            </a:r>
          </a:p>
          <a:p>
            <a:pPr marL="0" indent="0">
              <a:buFont typeface="Arial" panose="020B0604020202020204" pitchFamily="34" charset="0"/>
              <a:buNone/>
            </a:pPr>
            <a:r>
              <a:rPr lang="en-US" baseline="0" dirty="0">
                <a:latin typeface="+mn-lt"/>
              </a:rPr>
              <a:t>Explain how cloud computing enables businesses to meet user expectations.</a:t>
            </a:r>
          </a:p>
          <a:p>
            <a:endParaRPr lang="en-US" b="1" dirty="0">
              <a:latin typeface="+mn-lt"/>
            </a:endParaRPr>
          </a:p>
          <a:p>
            <a:r>
              <a:rPr lang="en-US" b="1" dirty="0">
                <a:latin typeface="+mn-lt"/>
              </a:rPr>
              <a:t>Talking points</a:t>
            </a:r>
          </a:p>
          <a:p>
            <a:pPr marL="0" indent="0">
              <a:buFont typeface="Arial" panose="020B0604020202020204" pitchFamily="34" charset="0"/>
              <a:buNone/>
            </a:pPr>
            <a:r>
              <a:rPr lang="en-US" dirty="0">
                <a:latin typeface="+mn-lt"/>
              </a:rPr>
              <a:t>Core Services Engineering</a:t>
            </a:r>
            <a:r>
              <a:rPr lang="en-US" baseline="0" dirty="0">
                <a:latin typeface="+mn-lt"/>
              </a:rPr>
              <a:t> (CSE) views the cloud platform as critical for the future of IT. We’re investing in adoption to support a range of IT needs. </a:t>
            </a:r>
          </a:p>
          <a:p>
            <a:pPr marL="171450" indent="-171450">
              <a:buFont typeface="Arial" panose="020B0604020202020204" pitchFamily="34" charset="0"/>
              <a:buChar char="•"/>
            </a:pPr>
            <a:endParaRPr lang="en-US" b="1" baseline="0" dirty="0">
              <a:latin typeface="+mn-lt"/>
            </a:endParaRPr>
          </a:p>
          <a:p>
            <a:r>
              <a:rPr lang="en-US" b="1" dirty="0">
                <a:latin typeface="+mn-lt"/>
              </a:rPr>
              <a:t>Speaker notes</a:t>
            </a:r>
          </a:p>
          <a:p>
            <a:pPr marL="0" indent="0">
              <a:buFont typeface="Arial" panose="020B0604020202020204" pitchFamily="34" charset="0"/>
              <a:buNone/>
            </a:pPr>
            <a:r>
              <a:rPr lang="en-US" dirty="0">
                <a:latin typeface="+mn-lt"/>
              </a:rPr>
              <a:t>Core Services Engineering</a:t>
            </a:r>
            <a:r>
              <a:rPr lang="en-US" baseline="0" dirty="0">
                <a:latin typeface="+mn-lt"/>
              </a:rPr>
              <a:t> views the cloud platform as critical for the future of IT. We’re investing in adoption to support a range of IT needs. </a:t>
            </a:r>
            <a:r>
              <a:rPr lang="en-US" baseline="0" dirty="0">
                <a:solidFill>
                  <a:srgbClr val="00178F"/>
                </a:solidFill>
                <a:latin typeface="+mn-lt"/>
              </a:rPr>
              <a:t>By using the cloud platform w</a:t>
            </a:r>
            <a:r>
              <a:rPr lang="en-US" baseline="0" dirty="0">
                <a:latin typeface="+mn-lt"/>
              </a:rPr>
              <a:t>e’re:</a:t>
            </a:r>
          </a:p>
          <a:p>
            <a:pPr marL="171450" lvl="0" indent="-171450">
              <a:buFont typeface="Arial" panose="020B0604020202020204" pitchFamily="34" charset="0"/>
              <a:buChar char="•"/>
            </a:pPr>
            <a:r>
              <a:rPr lang="en-US" baseline="0" dirty="0">
                <a:latin typeface="+mn-lt"/>
              </a:rPr>
              <a:t>Scaling to meet business demands in a changing landscape.</a:t>
            </a:r>
          </a:p>
          <a:p>
            <a:pPr marL="171450" lvl="0" indent="-171450">
              <a:buFont typeface="Arial" panose="020B0604020202020204" pitchFamily="34" charset="0"/>
              <a:buChar char="•"/>
            </a:pPr>
            <a:r>
              <a:rPr lang="en-US" baseline="0" dirty="0">
                <a:latin typeface="+mn-lt"/>
              </a:rPr>
              <a:t>Keeping pace with the needs of our customers as they continuously expand.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Segoe UI" panose="020B0502040204020203" pitchFamily="34" charset="0"/>
                <a:cs typeface="Segoe UI" panose="020B0502040204020203" pitchFamily="34" charset="0"/>
              </a:rPr>
              <a:t>Transforming data into action.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Segoe UI" panose="020B0502040204020203" pitchFamily="34" charset="0"/>
                <a:cs typeface="Segoe UI" panose="020B0502040204020203" pitchFamily="34" charset="0"/>
              </a:rPr>
              <a:t>Discovering meaningful business insights that fuel innovation.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Segoe UI" panose="020B0502040204020203" pitchFamily="34" charset="0"/>
                <a:cs typeface="Segoe UI" panose="020B0502040204020203" pitchFamily="34" charset="0"/>
              </a:rPr>
              <a:t>Enabling</a:t>
            </a:r>
            <a:r>
              <a:rPr lang="en-US" sz="1200" kern="1200" baseline="0" dirty="0">
                <a:solidFill>
                  <a:schemeClr val="tx1"/>
                </a:solidFill>
                <a:effectLst/>
                <a:latin typeface="+mn-lt"/>
                <a:ea typeface="Segoe UI" panose="020B0502040204020203" pitchFamily="34" charset="0"/>
                <a:cs typeface="Segoe UI" panose="020B0502040204020203" pitchFamily="34" charset="0"/>
              </a:rPr>
              <a:t> our customers to be productive wherever they are.</a:t>
            </a:r>
            <a:endParaRPr lang="en-US" sz="1200" kern="1200" dirty="0">
              <a:solidFill>
                <a:schemeClr val="tx1"/>
              </a:solidFill>
              <a:effectLst/>
              <a:latin typeface="+mn-lt"/>
              <a:ea typeface="Segoe UI" panose="020B0502040204020203" pitchFamily="34"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323" rtl="0" eaLnBrk="1" fontAlgn="auto" latinLnBrk="0" hangingPunct="1">
              <a:lnSpc>
                <a:spcPct val="100000"/>
              </a:lnSpc>
              <a:spcBef>
                <a:spcPts val="0"/>
              </a:spcBef>
              <a:spcAft>
                <a:spcPts val="0"/>
              </a:spcAft>
              <a:buClrTx/>
              <a:buSzTx/>
              <a:buFontTx/>
              <a:buNone/>
              <a:tabLst/>
              <a:defRPr/>
            </a:pPr>
            <a:fld id="{AB7053CD-6374-45A5-B8F4-058E25C7F46B}" type="slidenum">
              <a:rPr kumimoji="0" lang="en-US" sz="1200" b="0" i="0" u="none" strike="noStrike" kern="1200" cap="none" spc="0" normalizeH="0" baseline="0" noProof="0" smtClean="0">
                <a:ln>
                  <a:noFill/>
                </a:ln>
                <a:solidFill>
                  <a:prstClr val="black"/>
                </a:solidFill>
                <a:effectLst/>
                <a:uLnTx/>
                <a:uFillTx/>
                <a:latin typeface="Segoe UI Light" panose="020B0502040204020203" pitchFamily="34" charset="0"/>
                <a:cs typeface="Segoe UI Light" panose="020B0502040204020203" pitchFamily="34" charset="0"/>
              </a:rPr>
              <a:pPr marL="0" marR="0" lvl="0" indent="0" algn="r" defTabSz="914323"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540704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4.png"/><Relationship Id="rId1" Type="http://schemas.openxmlformats.org/officeDocument/2006/relationships/slideMaster" Target="../slideMasters/slideMaster6.xml"/><Relationship Id="rId4" Type="http://schemas.openxmlformats.org/officeDocument/2006/relationships/image" Target="../media/image1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emf"/><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938504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247502" y="10654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043286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204874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718464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C6E92E5-E859-445F-856B-33F974FA3AC2}"/>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1611161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2736656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4243106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0841952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94115522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773606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85232545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2DBE4BB-02BC-403B-BD4E-F269E8077083}"/>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376533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63254636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1737585172"/>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289188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8322057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236871539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566601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1"/>
      </p:bgRef>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24359-C8C2-4219-A048-2F828396910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417017" y="-10886"/>
            <a:ext cx="7787832" cy="6881400"/>
          </a:xfrm>
          <a:prstGeom prst="rect">
            <a:avLst/>
          </a:prstGeom>
        </p:spPr>
      </p:pic>
      <p:sp>
        <p:nvSpPr>
          <p:cNvPr id="2" name="Title 1"/>
          <p:cNvSpPr>
            <a:spLocks noGrp="1"/>
          </p:cNvSpPr>
          <p:nvPr>
            <p:ph type="title" hasCustomPrompt="1"/>
          </p:nvPr>
        </p:nvSpPr>
        <p:spPr>
          <a:xfrm>
            <a:off x="585216" y="3033223"/>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55107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dirty="0"/>
              <a:t>Speaker name</a:t>
            </a:r>
          </a:p>
        </p:txBody>
      </p:sp>
    </p:spTree>
    <p:extLst>
      <p:ext uri="{BB962C8B-B14F-4D97-AF65-F5344CB8AC3E}">
        <p14:creationId xmlns:p14="http://schemas.microsoft.com/office/powerpoint/2010/main" val="35430187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3" orient="horz" pos="1910">
          <p15:clr>
            <a:srgbClr val="5ACBF0"/>
          </p15:clr>
        </p15:guide>
        <p15:guide id="4" orient="horz" pos="2505">
          <p15:clr>
            <a:srgbClr val="5ACBF0"/>
          </p15:clr>
        </p15:guide>
        <p15:guide id="5" pos="3840">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pic>
        <p:nvPicPr>
          <p:cNvPr id="4" name="Picture 3" descr="Microsoft Ignite cube graphic">
            <a:extLst>
              <a:ext uri="{FF2B5EF4-FFF2-40B4-BE49-F238E27FC236}">
                <a16:creationId xmlns:a16="http://schemas.microsoft.com/office/drawing/2014/main" id="{30EEB0D1-1E0C-44AC-A84C-4B781152A448}"/>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8074617" y="-1"/>
            <a:ext cx="4117383" cy="6858001"/>
          </a:xfrm>
          <a:prstGeom prst="rect">
            <a:avLst/>
          </a:prstGeom>
        </p:spPr>
      </p:pic>
    </p:spTree>
    <p:extLst>
      <p:ext uri="{BB962C8B-B14F-4D97-AF65-F5344CB8AC3E}">
        <p14:creationId xmlns:p14="http://schemas.microsoft.com/office/powerpoint/2010/main" val="26069470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5ACBF0"/>
          </p15:clr>
        </p15:guide>
        <p15:guide id="3" orient="horz" pos="1911">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493643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AB7A8995-AE4E-430B-AF29-B4D106F867E8}"/>
              </a:ext>
            </a:extLst>
          </p:cNvPr>
          <p:cNvSpPr>
            <a:spLocks noGrp="1"/>
          </p:cNvSpPr>
          <p:nvPr>
            <p:ph type="pic" sz="quarter" idx="11" hasCustomPrompt="1"/>
          </p:nvPr>
        </p:nvSpPr>
        <p:spPr bwMode="gray">
          <a:xfrm>
            <a:off x="5334000" y="0"/>
            <a:ext cx="6858000" cy="6858000"/>
          </a:xfrm>
          <a:blipFill dpi="0" rotWithShape="1">
            <a:blip r:embed="rId2">
              <a:extLst>
                <a:ext uri="{28A0092B-C50C-407E-A947-70E740481C1C}">
                  <a14:useLocalDpi xmlns:a14="http://schemas.microsoft.com/office/drawing/2010/main"/>
                </a:ext>
              </a:extLst>
            </a:blip>
            <a:srcRect/>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dirty="0"/>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0821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541420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70991119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7865969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We are starting short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1075683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362970"/>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stretch>
            <a:fillRect/>
          </a:stretch>
        </p:blipFill>
        <p:spPr bwMode="auto">
          <a:xfrm>
            <a:off x="4460510" y="1405941"/>
            <a:ext cx="7343316" cy="4724404"/>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82043" y="375003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82043" y="259322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3176954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9866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911246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19620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616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700493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08903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747596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6140484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6893751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684266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743967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881845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1161109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88328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8207811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329556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553932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86811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710772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ode snippet - Full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9712421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ode snippet - Ful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100557194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ode snippet - Half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721782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1_Code snippet - Half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30557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280661605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 Dark">
    <p:bg>
      <p:bgRef idx="1001">
        <a:schemeClr val="bg2"/>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347228065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68275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839760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2913072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41883681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5356492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415B-6F19-40F0-8D7D-31272F0987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36BADB-01F3-4949-8DF7-F4E683576C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DDCE4-F12F-40BE-8947-F018A0D31F36}"/>
              </a:ext>
            </a:extLst>
          </p:cNvPr>
          <p:cNvSpPr>
            <a:spLocks noGrp="1"/>
          </p:cNvSpPr>
          <p:nvPr>
            <p:ph type="dt" sz="half" idx="10"/>
          </p:nvPr>
        </p:nvSpPr>
        <p:spPr>
          <a:xfrm>
            <a:off x="838200" y="6356350"/>
            <a:ext cx="2743200" cy="365125"/>
          </a:xfrm>
          <a:prstGeom prst="rect">
            <a:avLst/>
          </a:prstGeom>
        </p:spPr>
        <p:txBody>
          <a:bodyPr/>
          <a:lstStyle/>
          <a:p>
            <a:fld id="{8EACF483-906A-4A16-A7DA-3FEABE8174D8}" type="datetimeFigureOut">
              <a:rPr lang="en-US" smtClean="0"/>
              <a:t>6/2/2020</a:t>
            </a:fld>
            <a:endParaRPr lang="en-US"/>
          </a:p>
        </p:txBody>
      </p:sp>
      <p:sp>
        <p:nvSpPr>
          <p:cNvPr id="5" name="Footer Placeholder 4">
            <a:extLst>
              <a:ext uri="{FF2B5EF4-FFF2-40B4-BE49-F238E27FC236}">
                <a16:creationId xmlns:a16="http://schemas.microsoft.com/office/drawing/2014/main" id="{666A4D94-E6B9-4B48-AF3E-7718696E9E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3B1B12-1402-4902-A48A-28DE0DAAE572}"/>
              </a:ext>
            </a:extLst>
          </p:cNvPr>
          <p:cNvSpPr>
            <a:spLocks noGrp="1"/>
          </p:cNvSpPr>
          <p:nvPr>
            <p:ph type="sldNum" sz="quarter" idx="12"/>
          </p:nvPr>
        </p:nvSpPr>
        <p:spPr>
          <a:xfrm>
            <a:off x="8610600" y="6356350"/>
            <a:ext cx="2743200" cy="365125"/>
          </a:xfrm>
          <a:prstGeom prst="rect">
            <a:avLst/>
          </a:prstGeom>
        </p:spPr>
        <p:txBody>
          <a:bodyPr/>
          <a:lstStyle/>
          <a:p>
            <a:fld id="{78E59141-301B-4AE7-BADE-267ABA449418}" type="slidenum">
              <a:rPr lang="en-US" smtClean="0"/>
              <a:t>‹#›</a:t>
            </a:fld>
            <a:endParaRPr lang="en-US"/>
          </a:p>
        </p:txBody>
      </p:sp>
    </p:spTree>
    <p:extLst>
      <p:ext uri="{BB962C8B-B14F-4D97-AF65-F5344CB8AC3E}">
        <p14:creationId xmlns:p14="http://schemas.microsoft.com/office/powerpoint/2010/main" val="1155458274"/>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4AE-5EAC-4862-82ED-002DB8153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DC07E0-7610-4587-A588-115B9A1E17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E218E-5CB4-451F-BA34-CB2FB701BD55}"/>
              </a:ext>
            </a:extLst>
          </p:cNvPr>
          <p:cNvSpPr>
            <a:spLocks noGrp="1"/>
          </p:cNvSpPr>
          <p:nvPr>
            <p:ph type="dt" sz="half" idx="10"/>
          </p:nvPr>
        </p:nvSpPr>
        <p:spPr/>
        <p:txBody>
          <a:bodyPr/>
          <a:lstStyle/>
          <a:p>
            <a:fld id="{9F11250F-6F79-43F2-B663-A4B092B3BBCD}" type="datetimeFigureOut">
              <a:rPr lang="en-US" smtClean="0"/>
              <a:t>6/2/2020</a:t>
            </a:fld>
            <a:endParaRPr lang="en-US"/>
          </a:p>
        </p:txBody>
      </p:sp>
      <p:sp>
        <p:nvSpPr>
          <p:cNvPr id="5" name="Footer Placeholder 4">
            <a:extLst>
              <a:ext uri="{FF2B5EF4-FFF2-40B4-BE49-F238E27FC236}">
                <a16:creationId xmlns:a16="http://schemas.microsoft.com/office/drawing/2014/main" id="{BA1F19B7-B8BD-499F-AB50-548CC464A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682C5-B0B2-4027-980B-BEA2672218FD}"/>
              </a:ext>
            </a:extLst>
          </p:cNvPr>
          <p:cNvSpPr>
            <a:spLocks noGrp="1"/>
          </p:cNvSpPr>
          <p:nvPr>
            <p:ph type="sldNum" sz="quarter" idx="12"/>
          </p:nvPr>
        </p:nvSpPr>
        <p:spPr/>
        <p:txBody>
          <a:bodyPr/>
          <a:lstStyle/>
          <a:p>
            <a:fld id="{5A383291-743F-4851-9FAD-05855EFDA242}" type="slidenum">
              <a:rPr lang="en-US" smtClean="0"/>
              <a:t>‹#›</a:t>
            </a:fld>
            <a:endParaRPr lang="en-US"/>
          </a:p>
        </p:txBody>
      </p:sp>
    </p:spTree>
    <p:extLst>
      <p:ext uri="{BB962C8B-B14F-4D97-AF65-F5344CB8AC3E}">
        <p14:creationId xmlns:p14="http://schemas.microsoft.com/office/powerpoint/2010/main" val="299623988"/>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DFC2C-E15F-4DED-B2BC-BC753E3E86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369E13-E96F-4D33-9602-84D14AA203D3}"/>
              </a:ext>
            </a:extLst>
          </p:cNvPr>
          <p:cNvSpPr>
            <a:spLocks noGrp="1"/>
          </p:cNvSpPr>
          <p:nvPr>
            <p:ph type="dt" sz="half" idx="10"/>
          </p:nvPr>
        </p:nvSpPr>
        <p:spPr/>
        <p:txBody>
          <a:bodyPr/>
          <a:lstStyle/>
          <a:p>
            <a:fld id="{85651F05-13FD-4A4D-8429-D1344EE8C80A}" type="datetimeFigureOut">
              <a:rPr lang="en-US" smtClean="0"/>
              <a:t>6/2/2020</a:t>
            </a:fld>
            <a:endParaRPr lang="en-US"/>
          </a:p>
        </p:txBody>
      </p:sp>
      <p:sp>
        <p:nvSpPr>
          <p:cNvPr id="4" name="Footer Placeholder 3">
            <a:extLst>
              <a:ext uri="{FF2B5EF4-FFF2-40B4-BE49-F238E27FC236}">
                <a16:creationId xmlns:a16="http://schemas.microsoft.com/office/drawing/2014/main" id="{211088C9-183B-49D4-B478-9FE6CB3207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9AB9F1C-B9E4-4888-BDDB-7EE03978E240}"/>
              </a:ext>
            </a:extLst>
          </p:cNvPr>
          <p:cNvSpPr>
            <a:spLocks noGrp="1"/>
          </p:cNvSpPr>
          <p:nvPr>
            <p:ph type="sldNum" sz="quarter" idx="12"/>
          </p:nvPr>
        </p:nvSpPr>
        <p:spPr/>
        <p:txBody>
          <a:bodyPr/>
          <a:lstStyle/>
          <a:p>
            <a:fld id="{B1FF4B68-973F-40FA-AC5B-BCA2592D41BA}" type="slidenum">
              <a:rPr lang="en-US" smtClean="0"/>
              <a:t>‹#›</a:t>
            </a:fld>
            <a:endParaRPr lang="en-US"/>
          </a:p>
        </p:txBody>
      </p:sp>
    </p:spTree>
    <p:extLst>
      <p:ext uri="{BB962C8B-B14F-4D97-AF65-F5344CB8AC3E}">
        <p14:creationId xmlns:p14="http://schemas.microsoft.com/office/powerpoint/2010/main" val="6729041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61312278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02735740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dirty="0"/>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dirty="0"/>
              <a:t>Drag &amp; drop a screenshot </a:t>
            </a:r>
            <a:br>
              <a:rPr lang="en-US" dirty="0"/>
            </a:br>
            <a:r>
              <a:rPr lang="en-US" dirty="0"/>
              <a:t>here or click or tap icon </a:t>
            </a:r>
            <a:br>
              <a:rPr lang="en-US" dirty="0"/>
            </a:br>
            <a:r>
              <a:rPr lang="en-US" dirty="0"/>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370142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bg bwMode="ltGray">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414"/>
            <a:ext cx="3183637" cy="553998"/>
          </a:xfrm>
          <a:noFill/>
        </p:spPr>
        <p:txBody>
          <a:bodyPr anchor="ctr"/>
          <a:lstStyle>
            <a:lvl1pPr>
              <a:defRPr>
                <a:solidFill>
                  <a:schemeClr val="bg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dirty="0"/>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50358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5ACBF0"/>
          </p15:clr>
        </p15:guide>
        <p15:guide id="3" orient="horz" pos="1911"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AC1A7617-8539-46AF-B383-CACBD8B22E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2506913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4AE-5EAC-4862-82ED-002DB8153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DC07E0-7610-4587-A588-115B9A1E17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E218E-5CB4-451F-BA34-CB2FB701BD55}"/>
              </a:ext>
            </a:extLst>
          </p:cNvPr>
          <p:cNvSpPr>
            <a:spLocks noGrp="1"/>
          </p:cNvSpPr>
          <p:nvPr>
            <p:ph type="dt" sz="half" idx="10"/>
          </p:nvPr>
        </p:nvSpPr>
        <p:spPr/>
        <p:txBody>
          <a:bodyPr/>
          <a:lstStyle/>
          <a:p>
            <a:fld id="{9F11250F-6F79-43F2-B663-A4B092B3BBCD}" type="datetimeFigureOut">
              <a:rPr lang="en-US" smtClean="0"/>
              <a:t>6/2/2020</a:t>
            </a:fld>
            <a:endParaRPr lang="en-US"/>
          </a:p>
        </p:txBody>
      </p:sp>
      <p:sp>
        <p:nvSpPr>
          <p:cNvPr id="5" name="Footer Placeholder 4">
            <a:extLst>
              <a:ext uri="{FF2B5EF4-FFF2-40B4-BE49-F238E27FC236}">
                <a16:creationId xmlns:a16="http://schemas.microsoft.com/office/drawing/2014/main" id="{BA1F19B7-B8BD-499F-AB50-548CC464A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682C5-B0B2-4027-980B-BEA2672218FD}"/>
              </a:ext>
            </a:extLst>
          </p:cNvPr>
          <p:cNvSpPr>
            <a:spLocks noGrp="1"/>
          </p:cNvSpPr>
          <p:nvPr>
            <p:ph type="sldNum" sz="quarter" idx="12"/>
          </p:nvPr>
        </p:nvSpPr>
        <p:spPr/>
        <p:txBody>
          <a:bodyPr/>
          <a:lstStyle/>
          <a:p>
            <a:fld id="{5A383291-743F-4851-9FAD-05855EFDA242}" type="slidenum">
              <a:rPr lang="en-US" smtClean="0"/>
              <a:t>‹#›</a:t>
            </a:fld>
            <a:endParaRPr lang="en-US"/>
          </a:p>
        </p:txBody>
      </p:sp>
    </p:spTree>
    <p:extLst>
      <p:ext uri="{BB962C8B-B14F-4D97-AF65-F5344CB8AC3E}">
        <p14:creationId xmlns:p14="http://schemas.microsoft.com/office/powerpoint/2010/main" val="22317373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85817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dirty="0"/>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389644260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8_Title &amp; Non-bulleted tex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l="2295" t="1498" r="2295" b="1498"/>
          <a:stretch/>
        </p:blipFill>
        <p:spPr>
          <a:xfrm>
            <a:off x="1" y="1"/>
            <a:ext cx="12192000" cy="6833419"/>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43133735"/>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2" y="0"/>
            <a:ext cx="12191999" cy="6858000"/>
          </a:xfrm>
          <a:prstGeom prst="rect">
            <a:avLst/>
          </a:prstGeom>
        </p:spPr>
      </p:pic>
      <p:pic>
        <p:nvPicPr>
          <p:cNvPr id="6"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auto">
          <a:xfrm>
            <a:off x="182387" y="138682"/>
            <a:ext cx="1759431" cy="6471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userDrawn="1"/>
        </p:nvSpPr>
        <p:spPr bwMode="auto">
          <a:xfrm>
            <a:off x="262361" y="4058856"/>
            <a:ext cx="8812192" cy="2100811"/>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75" rIns="0" bIns="62175" numCol="1" rtlCol="0" anchor="ctr" anchorCtr="0" compatLnSpc="1">
            <a:prstTxWarp prst="textNoShape">
              <a:avLst/>
            </a:prstTxWarp>
          </a:bodyPr>
          <a:lstStyle/>
          <a:p>
            <a:pPr algn="ctr" defTabSz="1243184" fontAlgn="base">
              <a:spcBef>
                <a:spcPct val="0"/>
              </a:spcBef>
              <a:spcAft>
                <a:spcPct val="0"/>
              </a:spcAft>
            </a:pPr>
            <a:endParaRPr lang="en-US" sz="2667" dirty="0">
              <a:gradFill>
                <a:gsLst>
                  <a:gs pos="0">
                    <a:srgbClr val="FFFFFF"/>
                  </a:gs>
                  <a:gs pos="100000">
                    <a:srgbClr val="FFFFFF"/>
                  </a:gs>
                </a:gsLst>
                <a:lin ang="5400000" scaled="0"/>
              </a:gradFill>
            </a:endParaRPr>
          </a:p>
        </p:txBody>
      </p:sp>
      <p:sp>
        <p:nvSpPr>
          <p:cNvPr id="8" name="Title 1"/>
          <p:cNvSpPr>
            <a:spLocks noGrp="1"/>
          </p:cNvSpPr>
          <p:nvPr>
            <p:ph type="ctrTitle"/>
          </p:nvPr>
        </p:nvSpPr>
        <p:spPr>
          <a:xfrm>
            <a:off x="269245" y="4077035"/>
            <a:ext cx="8793476" cy="879911"/>
          </a:xfrm>
          <a:noFill/>
        </p:spPr>
        <p:txBody>
          <a:bodyPr/>
          <a:lstStyle>
            <a:lvl1pPr>
              <a:defRPr sz="4705">
                <a:solidFill>
                  <a:schemeClr val="bg1"/>
                </a:solidFill>
              </a:defRPr>
            </a:lvl1pPr>
          </a:lstStyle>
          <a:p>
            <a:r>
              <a:rPr lang="en-US"/>
              <a:t>Click to edit Master title style</a:t>
            </a:r>
          </a:p>
        </p:txBody>
      </p:sp>
      <p:sp>
        <p:nvSpPr>
          <p:cNvPr id="9" name="Text Placeholder 2"/>
          <p:cNvSpPr>
            <a:spLocks noGrp="1"/>
          </p:cNvSpPr>
          <p:nvPr>
            <p:ph type="body" sz="quarter" idx="10" hasCustomPrompt="1"/>
          </p:nvPr>
        </p:nvSpPr>
        <p:spPr>
          <a:xfrm>
            <a:off x="268819" y="5537921"/>
            <a:ext cx="8793903" cy="619144"/>
          </a:xfrm>
          <a:noFill/>
        </p:spPr>
        <p:txBody>
          <a:bodyPr anchor="ctr"/>
          <a:lstStyle>
            <a:lvl1pPr marL="0" indent="0">
              <a:buNone/>
              <a:defRPr sz="3137">
                <a:solidFill>
                  <a:schemeClr val="bg1"/>
                </a:solidFill>
              </a:defRPr>
            </a:lvl1pPr>
          </a:lstStyle>
          <a:p>
            <a:pPr lvl="0"/>
            <a:r>
              <a:rPr lang="en-US"/>
              <a:t>Speaker Name, Title</a:t>
            </a:r>
          </a:p>
        </p:txBody>
      </p:sp>
    </p:spTree>
    <p:extLst>
      <p:ext uri="{BB962C8B-B14F-4D97-AF65-F5344CB8AC3E}">
        <p14:creationId xmlns:p14="http://schemas.microsoft.com/office/powerpoint/2010/main" val="2682254502"/>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2" name="Picture Placeholder 21"/>
          <p:cNvSpPr>
            <a:spLocks noGrp="1"/>
          </p:cNvSpPr>
          <p:nvPr>
            <p:ph type="pic" sz="quarter" idx="16"/>
          </p:nvPr>
        </p:nvSpPr>
        <p:spPr>
          <a:xfrm>
            <a:off x="0" y="0"/>
            <a:ext cx="12192000" cy="6858000"/>
          </a:xfrm>
        </p:spPr>
        <p:txBody>
          <a:bodyPr>
            <a:noAutofit/>
          </a:bodyPr>
          <a:lstStyle/>
          <a:p>
            <a:endParaRPr lang="en-US" dirty="0"/>
          </a:p>
        </p:txBody>
      </p:sp>
      <p:sp>
        <p:nvSpPr>
          <p:cNvPr id="2" name="Title 1"/>
          <p:cNvSpPr>
            <a:spLocks noGrp="1"/>
          </p:cNvSpPr>
          <p:nvPr>
            <p:ph type="title" hasCustomPrompt="1"/>
          </p:nvPr>
        </p:nvSpPr>
        <p:spPr>
          <a:xfrm>
            <a:off x="269243" y="289510"/>
            <a:ext cx="5415943" cy="6369707"/>
          </a:xfrm>
          <a:solidFill>
            <a:schemeClr val="accent1"/>
          </a:solidFill>
        </p:spPr>
        <p:txBody>
          <a:bodyPr lIns="182880" tIns="182880" rIns="182880" bIns="182880"/>
          <a:lstStyle>
            <a:lvl1pPr>
              <a:defRPr>
                <a:solidFill>
                  <a:schemeClr val="bg1"/>
                </a:solidFill>
              </a:defRPr>
            </a:lvl1pPr>
          </a:lstStyle>
          <a:p>
            <a:r>
              <a:rPr lang="en-US"/>
              <a:t>Agenda</a:t>
            </a:r>
          </a:p>
        </p:txBody>
      </p:sp>
      <p:sp>
        <p:nvSpPr>
          <p:cNvPr id="8" name="Text Placeholder 7"/>
          <p:cNvSpPr>
            <a:spLocks noGrp="1"/>
          </p:cNvSpPr>
          <p:nvPr>
            <p:ph type="body" sz="quarter" idx="10" hasCustomPrompt="1"/>
          </p:nvPr>
        </p:nvSpPr>
        <p:spPr>
          <a:xfrm>
            <a:off x="781881" y="156313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1</a:t>
            </a:r>
          </a:p>
        </p:txBody>
      </p:sp>
      <p:sp>
        <p:nvSpPr>
          <p:cNvPr id="9" name="Text Placeholder 7"/>
          <p:cNvSpPr>
            <a:spLocks noGrp="1"/>
          </p:cNvSpPr>
          <p:nvPr>
            <p:ph type="body" sz="quarter" idx="11" hasCustomPrompt="1"/>
          </p:nvPr>
        </p:nvSpPr>
        <p:spPr>
          <a:xfrm>
            <a:off x="781881" y="238466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2</a:t>
            </a:r>
          </a:p>
        </p:txBody>
      </p:sp>
      <p:sp>
        <p:nvSpPr>
          <p:cNvPr id="10" name="Text Placeholder 7"/>
          <p:cNvSpPr>
            <a:spLocks noGrp="1"/>
          </p:cNvSpPr>
          <p:nvPr>
            <p:ph type="body" sz="quarter" idx="12" hasCustomPrompt="1"/>
          </p:nvPr>
        </p:nvSpPr>
        <p:spPr>
          <a:xfrm>
            <a:off x="781881" y="3206202"/>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3</a:t>
            </a:r>
          </a:p>
        </p:txBody>
      </p:sp>
      <p:sp>
        <p:nvSpPr>
          <p:cNvPr id="11" name="Text Placeholder 7"/>
          <p:cNvSpPr>
            <a:spLocks noGrp="1"/>
          </p:cNvSpPr>
          <p:nvPr>
            <p:ph type="body" sz="quarter" idx="13" hasCustomPrompt="1"/>
          </p:nvPr>
        </p:nvSpPr>
        <p:spPr>
          <a:xfrm>
            <a:off x="781881" y="4027736"/>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4</a:t>
            </a:r>
          </a:p>
        </p:txBody>
      </p:sp>
      <p:sp>
        <p:nvSpPr>
          <p:cNvPr id="12" name="Text Placeholder 7"/>
          <p:cNvSpPr>
            <a:spLocks noGrp="1"/>
          </p:cNvSpPr>
          <p:nvPr>
            <p:ph type="body" sz="quarter" idx="14" hasCustomPrompt="1"/>
          </p:nvPr>
        </p:nvSpPr>
        <p:spPr>
          <a:xfrm>
            <a:off x="781881" y="4849271"/>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5</a:t>
            </a:r>
          </a:p>
        </p:txBody>
      </p:sp>
      <p:sp>
        <p:nvSpPr>
          <p:cNvPr id="13" name="Text Placeholder 7"/>
          <p:cNvSpPr>
            <a:spLocks noGrp="1"/>
          </p:cNvSpPr>
          <p:nvPr>
            <p:ph type="body" sz="quarter" idx="15" hasCustomPrompt="1"/>
          </p:nvPr>
        </p:nvSpPr>
        <p:spPr>
          <a:xfrm>
            <a:off x="781881" y="5670808"/>
            <a:ext cx="4903305" cy="517065"/>
          </a:xfrm>
        </p:spPr>
        <p:txBody>
          <a:bodyPr anchor="ctr"/>
          <a:lstStyle>
            <a:lvl1pPr marL="0" indent="0">
              <a:buFontTx/>
              <a:buNone/>
              <a:defRPr sz="24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Agenda item 6</a:t>
            </a:r>
          </a:p>
        </p:txBody>
      </p:sp>
    </p:spTree>
    <p:extLst>
      <p:ext uri="{BB962C8B-B14F-4D97-AF65-F5344CB8AC3E}">
        <p14:creationId xmlns:p14="http://schemas.microsoft.com/office/powerpoint/2010/main" val="51165106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9"/>
            <a:ext cx="11653523" cy="1998496"/>
          </a:xfrm>
        </p:spPr>
        <p:txBody>
          <a:bodyPr/>
          <a:lstStyle>
            <a:lvl1pPr marL="0" indent="0">
              <a:buNone/>
              <a:defRPr sz="3200">
                <a:solidFill>
                  <a:schemeClr val="tx2"/>
                </a:solidFill>
                <a:latin typeface="+mn-lt"/>
              </a:defRPr>
            </a:lvl1pPr>
            <a:lvl2pPr marL="0" indent="0">
              <a:buFontTx/>
              <a:buNone/>
              <a:defRPr sz="2400">
                <a:solidFill>
                  <a:schemeClr val="tx2"/>
                </a:solidFill>
                <a:latin typeface="+mn-lt"/>
              </a:defRPr>
            </a:lvl2pPr>
            <a:lvl3pPr marL="224077" indent="0">
              <a:buNone/>
              <a:defRPr>
                <a:solidFill>
                  <a:schemeClr val="tx2"/>
                </a:solidFill>
                <a:latin typeface="+mn-lt"/>
              </a:defRPr>
            </a:lvl3pPr>
            <a:lvl4pPr marL="448153" indent="0">
              <a:buNone/>
              <a:defRPr>
                <a:solidFill>
                  <a:schemeClr val="tx2"/>
                </a:solidFill>
                <a:latin typeface="+mn-lt"/>
              </a:defRPr>
            </a:lvl4pPr>
            <a:lvl5pPr marL="672230" indent="0">
              <a:buNone/>
              <a:defRPr>
                <a:solidFill>
                  <a:schemeClr val="tx2"/>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8794348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8_Title &amp; Non-bulleted tex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a:ext>
            </a:extLst>
          </a:blip>
          <a:srcRect l="2295" t="1498" r="2295" b="1498"/>
          <a:stretch/>
        </p:blipFill>
        <p:spPr>
          <a:xfrm>
            <a:off x="1" y="1"/>
            <a:ext cx="12192000" cy="6833419"/>
          </a:xfrm>
          <a:prstGeom prst="rect">
            <a:avLst/>
          </a:prstGeom>
        </p:spPr>
      </p:pic>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8741808"/>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9"/>
            <a:ext cx="11653523" cy="1953355"/>
          </a:xfrm>
        </p:spPr>
        <p:txBody>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2415474"/>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056831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42349681"/>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accent1"/>
        </a:solidFill>
        <a:effectLst/>
      </p:bgPr>
    </p:bg>
    <p:spTree>
      <p:nvGrpSpPr>
        <p:cNvPr id="1" name=""/>
        <p:cNvGrpSpPr/>
        <p:nvPr/>
      </p:nvGrpSpPr>
      <p:grpSpPr>
        <a:xfrm>
          <a:off x="0" y="0"/>
          <a:ext cx="0" cy="0"/>
          <a:chOff x="0" y="0"/>
          <a:chExt cx="0" cy="0"/>
        </a:xfrm>
      </p:grpSpPr>
      <p:grpSp>
        <p:nvGrpSpPr>
          <p:cNvPr id="2" name="Microsoft Logo"/>
          <p:cNvGrpSpPr/>
          <p:nvPr userDrawn="1"/>
        </p:nvGrpSpPr>
        <p:grpSpPr>
          <a:xfrm>
            <a:off x="1382184" y="3194049"/>
            <a:ext cx="3090499" cy="660401"/>
            <a:chOff x="336550" y="334963"/>
            <a:chExt cx="1136650" cy="242888"/>
          </a:xfrm>
        </p:grpSpPr>
        <p:sp>
          <p:nvSpPr>
            <p:cNvPr id="3" name="Freeform 94"/>
            <p:cNvSpPr>
              <a:spLocks/>
            </p:cNvSpPr>
            <p:nvPr userDrawn="1"/>
          </p:nvSpPr>
          <p:spPr bwMode="auto">
            <a:xfrm>
              <a:off x="650875" y="382588"/>
              <a:ext cx="158750" cy="146050"/>
            </a:xfrm>
            <a:custGeom>
              <a:avLst/>
              <a:gdLst>
                <a:gd name="T0" fmla="*/ 60 w 110"/>
                <a:gd name="T1" fmla="*/ 64 h 102"/>
                <a:gd name="T2" fmla="*/ 56 w 110"/>
                <a:gd name="T3" fmla="*/ 78 h 102"/>
                <a:gd name="T4" fmla="*/ 55 w 110"/>
                <a:gd name="T5" fmla="*/ 78 h 102"/>
                <a:gd name="T6" fmla="*/ 51 w 110"/>
                <a:gd name="T7" fmla="*/ 64 h 102"/>
                <a:gd name="T8" fmla="*/ 25 w 110"/>
                <a:gd name="T9" fmla="*/ 0 h 102"/>
                <a:gd name="T10" fmla="*/ 0 w 110"/>
                <a:gd name="T11" fmla="*/ 0 h 102"/>
                <a:gd name="T12" fmla="*/ 0 w 110"/>
                <a:gd name="T13" fmla="*/ 102 h 102"/>
                <a:gd name="T14" fmla="*/ 17 w 110"/>
                <a:gd name="T15" fmla="*/ 102 h 102"/>
                <a:gd name="T16" fmla="*/ 17 w 110"/>
                <a:gd name="T17" fmla="*/ 40 h 102"/>
                <a:gd name="T18" fmla="*/ 17 w 110"/>
                <a:gd name="T19" fmla="*/ 26 h 102"/>
                <a:gd name="T20" fmla="*/ 16 w 110"/>
                <a:gd name="T21" fmla="*/ 19 h 102"/>
                <a:gd name="T22" fmla="*/ 16 w 110"/>
                <a:gd name="T23" fmla="*/ 19 h 102"/>
                <a:gd name="T24" fmla="*/ 19 w 110"/>
                <a:gd name="T25" fmla="*/ 28 h 102"/>
                <a:gd name="T26" fmla="*/ 49 w 110"/>
                <a:gd name="T27" fmla="*/ 102 h 102"/>
                <a:gd name="T28" fmla="*/ 61 w 110"/>
                <a:gd name="T29" fmla="*/ 102 h 102"/>
                <a:gd name="T30" fmla="*/ 91 w 110"/>
                <a:gd name="T31" fmla="*/ 27 h 102"/>
                <a:gd name="T32" fmla="*/ 93 w 110"/>
                <a:gd name="T33" fmla="*/ 19 h 102"/>
                <a:gd name="T34" fmla="*/ 94 w 110"/>
                <a:gd name="T35" fmla="*/ 19 h 102"/>
                <a:gd name="T36" fmla="*/ 93 w 110"/>
                <a:gd name="T37" fmla="*/ 38 h 102"/>
                <a:gd name="T38" fmla="*/ 93 w 110"/>
                <a:gd name="T39" fmla="*/ 102 h 102"/>
                <a:gd name="T40" fmla="*/ 110 w 110"/>
                <a:gd name="T41" fmla="*/ 102 h 102"/>
                <a:gd name="T42" fmla="*/ 110 w 110"/>
                <a:gd name="T43" fmla="*/ 0 h 102"/>
                <a:gd name="T44" fmla="*/ 86 w 110"/>
                <a:gd name="T45" fmla="*/ 0 h 102"/>
                <a:gd name="T46" fmla="*/ 60 w 110"/>
                <a:gd name="T47" fmla="*/ 64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102">
                  <a:moveTo>
                    <a:pt x="60" y="64"/>
                  </a:moveTo>
                  <a:cubicBezTo>
                    <a:pt x="56" y="78"/>
                    <a:pt x="56" y="78"/>
                    <a:pt x="56" y="78"/>
                  </a:cubicBezTo>
                  <a:cubicBezTo>
                    <a:pt x="55" y="78"/>
                    <a:pt x="55" y="78"/>
                    <a:pt x="55" y="78"/>
                  </a:cubicBezTo>
                  <a:cubicBezTo>
                    <a:pt x="54" y="74"/>
                    <a:pt x="53" y="70"/>
                    <a:pt x="51" y="64"/>
                  </a:cubicBezTo>
                  <a:cubicBezTo>
                    <a:pt x="25" y="0"/>
                    <a:pt x="25" y="0"/>
                    <a:pt x="25" y="0"/>
                  </a:cubicBezTo>
                  <a:cubicBezTo>
                    <a:pt x="0" y="0"/>
                    <a:pt x="0" y="0"/>
                    <a:pt x="0" y="0"/>
                  </a:cubicBezTo>
                  <a:cubicBezTo>
                    <a:pt x="0" y="102"/>
                    <a:pt x="0" y="102"/>
                    <a:pt x="0" y="102"/>
                  </a:cubicBezTo>
                  <a:cubicBezTo>
                    <a:pt x="17" y="102"/>
                    <a:pt x="17" y="102"/>
                    <a:pt x="17" y="102"/>
                  </a:cubicBezTo>
                  <a:cubicBezTo>
                    <a:pt x="17" y="40"/>
                    <a:pt x="17" y="40"/>
                    <a:pt x="17" y="40"/>
                  </a:cubicBezTo>
                  <a:cubicBezTo>
                    <a:pt x="17" y="36"/>
                    <a:pt x="17" y="31"/>
                    <a:pt x="17" y="26"/>
                  </a:cubicBezTo>
                  <a:cubicBezTo>
                    <a:pt x="16" y="23"/>
                    <a:pt x="16" y="21"/>
                    <a:pt x="16" y="19"/>
                  </a:cubicBezTo>
                  <a:cubicBezTo>
                    <a:pt x="16" y="19"/>
                    <a:pt x="16" y="19"/>
                    <a:pt x="16" y="19"/>
                  </a:cubicBezTo>
                  <a:cubicBezTo>
                    <a:pt x="17" y="23"/>
                    <a:pt x="18" y="26"/>
                    <a:pt x="19" y="28"/>
                  </a:cubicBezTo>
                  <a:cubicBezTo>
                    <a:pt x="49" y="102"/>
                    <a:pt x="49" y="102"/>
                    <a:pt x="49" y="102"/>
                  </a:cubicBezTo>
                  <a:cubicBezTo>
                    <a:pt x="61" y="102"/>
                    <a:pt x="61" y="102"/>
                    <a:pt x="61" y="102"/>
                  </a:cubicBezTo>
                  <a:cubicBezTo>
                    <a:pt x="91" y="27"/>
                    <a:pt x="91" y="27"/>
                    <a:pt x="91" y="27"/>
                  </a:cubicBezTo>
                  <a:cubicBezTo>
                    <a:pt x="92" y="26"/>
                    <a:pt x="93" y="22"/>
                    <a:pt x="93" y="19"/>
                  </a:cubicBezTo>
                  <a:cubicBezTo>
                    <a:pt x="94" y="19"/>
                    <a:pt x="94" y="19"/>
                    <a:pt x="94" y="19"/>
                  </a:cubicBezTo>
                  <a:cubicBezTo>
                    <a:pt x="93" y="27"/>
                    <a:pt x="93" y="33"/>
                    <a:pt x="93" y="38"/>
                  </a:cubicBezTo>
                  <a:cubicBezTo>
                    <a:pt x="93" y="102"/>
                    <a:pt x="93" y="102"/>
                    <a:pt x="93" y="102"/>
                  </a:cubicBezTo>
                  <a:cubicBezTo>
                    <a:pt x="110" y="102"/>
                    <a:pt x="110" y="102"/>
                    <a:pt x="110" y="102"/>
                  </a:cubicBezTo>
                  <a:cubicBezTo>
                    <a:pt x="110" y="0"/>
                    <a:pt x="110" y="0"/>
                    <a:pt x="110" y="0"/>
                  </a:cubicBezTo>
                  <a:cubicBezTo>
                    <a:pt x="86" y="0"/>
                    <a:pt x="86" y="0"/>
                    <a:pt x="86" y="0"/>
                  </a:cubicBezTo>
                  <a:lnTo>
                    <a:pt x="60" y="64"/>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4" name="Rectangle 95"/>
            <p:cNvSpPr>
              <a:spLocks noChangeArrowheads="1"/>
            </p:cNvSpPr>
            <p:nvPr userDrawn="1"/>
          </p:nvSpPr>
          <p:spPr bwMode="auto">
            <a:xfrm>
              <a:off x="833438" y="423863"/>
              <a:ext cx="23813" cy="104775"/>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5" name="Freeform 96"/>
            <p:cNvSpPr>
              <a:spLocks/>
            </p:cNvSpPr>
            <p:nvPr userDrawn="1"/>
          </p:nvSpPr>
          <p:spPr bwMode="auto">
            <a:xfrm>
              <a:off x="830263" y="379413"/>
              <a:ext cx="30163" cy="28575"/>
            </a:xfrm>
            <a:custGeom>
              <a:avLst/>
              <a:gdLst>
                <a:gd name="T0" fmla="*/ 11 w 21"/>
                <a:gd name="T1" fmla="*/ 0 h 20"/>
                <a:gd name="T2" fmla="*/ 3 w 21"/>
                <a:gd name="T3" fmla="*/ 3 h 20"/>
                <a:gd name="T4" fmla="*/ 0 w 21"/>
                <a:gd name="T5" fmla="*/ 10 h 20"/>
                <a:gd name="T6" fmla="*/ 3 w 21"/>
                <a:gd name="T7" fmla="*/ 17 h 20"/>
                <a:gd name="T8" fmla="*/ 11 w 21"/>
                <a:gd name="T9" fmla="*/ 20 h 20"/>
                <a:gd name="T10" fmla="*/ 18 w 21"/>
                <a:gd name="T11" fmla="*/ 17 h 20"/>
                <a:gd name="T12" fmla="*/ 21 w 21"/>
                <a:gd name="T13" fmla="*/ 10 h 20"/>
                <a:gd name="T14" fmla="*/ 18 w 21"/>
                <a:gd name="T15" fmla="*/ 3 h 20"/>
                <a:gd name="T16" fmla="*/ 11 w 21"/>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0">
                  <a:moveTo>
                    <a:pt x="11" y="0"/>
                  </a:moveTo>
                  <a:cubicBezTo>
                    <a:pt x="8" y="0"/>
                    <a:pt x="5" y="1"/>
                    <a:pt x="3" y="3"/>
                  </a:cubicBezTo>
                  <a:cubicBezTo>
                    <a:pt x="1" y="5"/>
                    <a:pt x="0" y="7"/>
                    <a:pt x="0" y="10"/>
                  </a:cubicBezTo>
                  <a:cubicBezTo>
                    <a:pt x="0" y="13"/>
                    <a:pt x="1" y="15"/>
                    <a:pt x="3" y="17"/>
                  </a:cubicBezTo>
                  <a:cubicBezTo>
                    <a:pt x="5" y="19"/>
                    <a:pt x="8" y="20"/>
                    <a:pt x="11" y="20"/>
                  </a:cubicBezTo>
                  <a:cubicBezTo>
                    <a:pt x="13" y="20"/>
                    <a:pt x="16" y="19"/>
                    <a:pt x="18" y="17"/>
                  </a:cubicBezTo>
                  <a:cubicBezTo>
                    <a:pt x="20" y="15"/>
                    <a:pt x="21" y="13"/>
                    <a:pt x="21" y="10"/>
                  </a:cubicBezTo>
                  <a:cubicBezTo>
                    <a:pt x="21" y="8"/>
                    <a:pt x="20" y="5"/>
                    <a:pt x="18" y="3"/>
                  </a:cubicBezTo>
                  <a:cubicBezTo>
                    <a:pt x="16" y="1"/>
                    <a:pt x="14" y="0"/>
                    <a:pt x="1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6" name="Freeform 97"/>
            <p:cNvSpPr>
              <a:spLocks/>
            </p:cNvSpPr>
            <p:nvPr userDrawn="1"/>
          </p:nvSpPr>
          <p:spPr bwMode="auto">
            <a:xfrm>
              <a:off x="874713" y="422275"/>
              <a:ext cx="80963" cy="109538"/>
            </a:xfrm>
            <a:custGeom>
              <a:avLst/>
              <a:gdLst>
                <a:gd name="T0" fmla="*/ 49 w 57"/>
                <a:gd name="T1" fmla="*/ 1 h 76"/>
                <a:gd name="T2" fmla="*/ 39 w 57"/>
                <a:gd name="T3" fmla="*/ 0 h 76"/>
                <a:gd name="T4" fmla="*/ 18 w 57"/>
                <a:gd name="T5" fmla="*/ 5 h 76"/>
                <a:gd name="T6" fmla="*/ 4 w 57"/>
                <a:gd name="T7" fmla="*/ 19 h 76"/>
                <a:gd name="T8" fmla="*/ 0 w 57"/>
                <a:gd name="T9" fmla="*/ 40 h 76"/>
                <a:gd name="T10" fmla="*/ 4 w 57"/>
                <a:gd name="T11" fmla="*/ 58 h 76"/>
                <a:gd name="T12" fmla="*/ 17 w 57"/>
                <a:gd name="T13" fmla="*/ 71 h 76"/>
                <a:gd name="T14" fmla="*/ 36 w 57"/>
                <a:gd name="T15" fmla="*/ 76 h 76"/>
                <a:gd name="T16" fmla="*/ 57 w 57"/>
                <a:gd name="T17" fmla="*/ 71 h 76"/>
                <a:gd name="T18" fmla="*/ 57 w 57"/>
                <a:gd name="T19" fmla="*/ 71 h 76"/>
                <a:gd name="T20" fmla="*/ 57 w 57"/>
                <a:gd name="T21" fmla="*/ 55 h 76"/>
                <a:gd name="T22" fmla="*/ 56 w 57"/>
                <a:gd name="T23" fmla="*/ 56 h 76"/>
                <a:gd name="T24" fmla="*/ 48 w 57"/>
                <a:gd name="T25" fmla="*/ 60 h 76"/>
                <a:gd name="T26" fmla="*/ 39 w 57"/>
                <a:gd name="T27" fmla="*/ 62 h 76"/>
                <a:gd name="T28" fmla="*/ 23 w 57"/>
                <a:gd name="T29" fmla="*/ 55 h 76"/>
                <a:gd name="T30" fmla="*/ 18 w 57"/>
                <a:gd name="T31" fmla="*/ 38 h 76"/>
                <a:gd name="T32" fmla="*/ 24 w 57"/>
                <a:gd name="T33" fmla="*/ 20 h 76"/>
                <a:gd name="T34" fmla="*/ 40 w 57"/>
                <a:gd name="T35" fmla="*/ 14 h 76"/>
                <a:gd name="T36" fmla="*/ 56 w 57"/>
                <a:gd name="T37" fmla="*/ 19 h 76"/>
                <a:gd name="T38" fmla="*/ 57 w 57"/>
                <a:gd name="T39" fmla="*/ 20 h 76"/>
                <a:gd name="T40" fmla="*/ 57 w 57"/>
                <a:gd name="T41" fmla="*/ 3 h 76"/>
                <a:gd name="T42" fmla="*/ 57 w 57"/>
                <a:gd name="T43" fmla="*/ 3 h 76"/>
                <a:gd name="T44" fmla="*/ 49 w 57"/>
                <a:gd name="T45" fmla="*/ 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7" h="76">
                  <a:moveTo>
                    <a:pt x="49" y="1"/>
                  </a:moveTo>
                  <a:cubicBezTo>
                    <a:pt x="45" y="0"/>
                    <a:pt x="42" y="0"/>
                    <a:pt x="39" y="0"/>
                  </a:cubicBezTo>
                  <a:cubicBezTo>
                    <a:pt x="31" y="0"/>
                    <a:pt x="24" y="1"/>
                    <a:pt x="18" y="5"/>
                  </a:cubicBezTo>
                  <a:cubicBezTo>
                    <a:pt x="12" y="8"/>
                    <a:pt x="8" y="13"/>
                    <a:pt x="4" y="19"/>
                  </a:cubicBezTo>
                  <a:cubicBezTo>
                    <a:pt x="1" y="25"/>
                    <a:pt x="0" y="32"/>
                    <a:pt x="0" y="40"/>
                  </a:cubicBezTo>
                  <a:cubicBezTo>
                    <a:pt x="0" y="46"/>
                    <a:pt x="1" y="53"/>
                    <a:pt x="4" y="58"/>
                  </a:cubicBezTo>
                  <a:cubicBezTo>
                    <a:pt x="7" y="64"/>
                    <a:pt x="12" y="68"/>
                    <a:pt x="17" y="71"/>
                  </a:cubicBezTo>
                  <a:cubicBezTo>
                    <a:pt x="23" y="74"/>
                    <a:pt x="29" y="76"/>
                    <a:pt x="36" y="76"/>
                  </a:cubicBezTo>
                  <a:cubicBezTo>
                    <a:pt x="44" y="76"/>
                    <a:pt x="51" y="74"/>
                    <a:pt x="57" y="71"/>
                  </a:cubicBezTo>
                  <a:cubicBezTo>
                    <a:pt x="57" y="71"/>
                    <a:pt x="57" y="71"/>
                    <a:pt x="57" y="71"/>
                  </a:cubicBezTo>
                  <a:cubicBezTo>
                    <a:pt x="57" y="55"/>
                    <a:pt x="57" y="55"/>
                    <a:pt x="57" y="55"/>
                  </a:cubicBezTo>
                  <a:cubicBezTo>
                    <a:pt x="56" y="56"/>
                    <a:pt x="56" y="56"/>
                    <a:pt x="56" y="56"/>
                  </a:cubicBezTo>
                  <a:cubicBezTo>
                    <a:pt x="54" y="58"/>
                    <a:pt x="51" y="59"/>
                    <a:pt x="48" y="60"/>
                  </a:cubicBezTo>
                  <a:cubicBezTo>
                    <a:pt x="45" y="61"/>
                    <a:pt x="42" y="62"/>
                    <a:pt x="39" y="62"/>
                  </a:cubicBezTo>
                  <a:cubicBezTo>
                    <a:pt x="33" y="62"/>
                    <a:pt x="27" y="60"/>
                    <a:pt x="23" y="55"/>
                  </a:cubicBezTo>
                  <a:cubicBezTo>
                    <a:pt x="20" y="51"/>
                    <a:pt x="18" y="45"/>
                    <a:pt x="18" y="38"/>
                  </a:cubicBezTo>
                  <a:cubicBezTo>
                    <a:pt x="18" y="31"/>
                    <a:pt x="20" y="25"/>
                    <a:pt x="24" y="20"/>
                  </a:cubicBezTo>
                  <a:cubicBezTo>
                    <a:pt x="28" y="16"/>
                    <a:pt x="33" y="14"/>
                    <a:pt x="40" y="14"/>
                  </a:cubicBezTo>
                  <a:cubicBezTo>
                    <a:pt x="45" y="14"/>
                    <a:pt x="51" y="16"/>
                    <a:pt x="56" y="19"/>
                  </a:cubicBezTo>
                  <a:cubicBezTo>
                    <a:pt x="57" y="20"/>
                    <a:pt x="57" y="20"/>
                    <a:pt x="57" y="20"/>
                  </a:cubicBezTo>
                  <a:cubicBezTo>
                    <a:pt x="57" y="3"/>
                    <a:pt x="57" y="3"/>
                    <a:pt x="57" y="3"/>
                  </a:cubicBezTo>
                  <a:cubicBezTo>
                    <a:pt x="57" y="3"/>
                    <a:pt x="57" y="3"/>
                    <a:pt x="57" y="3"/>
                  </a:cubicBezTo>
                  <a:cubicBezTo>
                    <a:pt x="55" y="2"/>
                    <a:pt x="52" y="1"/>
                    <a:pt x="49" y="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7" name="Freeform 98"/>
            <p:cNvSpPr>
              <a:spLocks/>
            </p:cNvSpPr>
            <p:nvPr userDrawn="1"/>
          </p:nvSpPr>
          <p:spPr bwMode="auto">
            <a:xfrm>
              <a:off x="974725" y="422275"/>
              <a:ext cx="60325" cy="106363"/>
            </a:xfrm>
            <a:custGeom>
              <a:avLst/>
              <a:gdLst>
                <a:gd name="T0" fmla="*/ 35 w 42"/>
                <a:gd name="T1" fmla="*/ 0 h 74"/>
                <a:gd name="T2" fmla="*/ 24 w 42"/>
                <a:gd name="T3" fmla="*/ 4 h 74"/>
                <a:gd name="T4" fmla="*/ 17 w 42"/>
                <a:gd name="T5" fmla="*/ 14 h 74"/>
                <a:gd name="T6" fmla="*/ 17 w 42"/>
                <a:gd name="T7" fmla="*/ 14 h 74"/>
                <a:gd name="T8" fmla="*/ 17 w 42"/>
                <a:gd name="T9" fmla="*/ 1 h 74"/>
                <a:gd name="T10" fmla="*/ 0 w 42"/>
                <a:gd name="T11" fmla="*/ 1 h 74"/>
                <a:gd name="T12" fmla="*/ 0 w 42"/>
                <a:gd name="T13" fmla="*/ 74 h 74"/>
                <a:gd name="T14" fmla="*/ 17 w 42"/>
                <a:gd name="T15" fmla="*/ 74 h 74"/>
                <a:gd name="T16" fmla="*/ 17 w 42"/>
                <a:gd name="T17" fmla="*/ 37 h 74"/>
                <a:gd name="T18" fmla="*/ 21 w 42"/>
                <a:gd name="T19" fmla="*/ 21 h 74"/>
                <a:gd name="T20" fmla="*/ 32 w 42"/>
                <a:gd name="T21" fmla="*/ 16 h 74"/>
                <a:gd name="T22" fmla="*/ 37 w 42"/>
                <a:gd name="T23" fmla="*/ 16 h 74"/>
                <a:gd name="T24" fmla="*/ 41 w 42"/>
                <a:gd name="T25" fmla="*/ 18 h 74"/>
                <a:gd name="T26" fmla="*/ 42 w 42"/>
                <a:gd name="T27" fmla="*/ 18 h 74"/>
                <a:gd name="T28" fmla="*/ 42 w 42"/>
                <a:gd name="T29" fmla="*/ 1 h 74"/>
                <a:gd name="T30" fmla="*/ 42 w 42"/>
                <a:gd name="T31" fmla="*/ 1 h 74"/>
                <a:gd name="T32" fmla="*/ 35 w 42"/>
                <a:gd name="T3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74">
                  <a:moveTo>
                    <a:pt x="35" y="0"/>
                  </a:moveTo>
                  <a:cubicBezTo>
                    <a:pt x="31" y="0"/>
                    <a:pt x="27" y="1"/>
                    <a:pt x="24" y="4"/>
                  </a:cubicBezTo>
                  <a:cubicBezTo>
                    <a:pt x="21" y="7"/>
                    <a:pt x="19" y="10"/>
                    <a:pt x="17" y="14"/>
                  </a:cubicBezTo>
                  <a:cubicBezTo>
                    <a:pt x="17" y="14"/>
                    <a:pt x="17" y="14"/>
                    <a:pt x="17" y="14"/>
                  </a:cubicBezTo>
                  <a:cubicBezTo>
                    <a:pt x="17" y="1"/>
                    <a:pt x="17" y="1"/>
                    <a:pt x="17" y="1"/>
                  </a:cubicBezTo>
                  <a:cubicBezTo>
                    <a:pt x="0" y="1"/>
                    <a:pt x="0" y="1"/>
                    <a:pt x="0" y="1"/>
                  </a:cubicBezTo>
                  <a:cubicBezTo>
                    <a:pt x="0" y="74"/>
                    <a:pt x="0" y="74"/>
                    <a:pt x="0" y="74"/>
                  </a:cubicBezTo>
                  <a:cubicBezTo>
                    <a:pt x="17" y="74"/>
                    <a:pt x="17" y="74"/>
                    <a:pt x="17" y="74"/>
                  </a:cubicBezTo>
                  <a:cubicBezTo>
                    <a:pt x="17" y="37"/>
                    <a:pt x="17" y="37"/>
                    <a:pt x="17" y="37"/>
                  </a:cubicBezTo>
                  <a:cubicBezTo>
                    <a:pt x="17" y="31"/>
                    <a:pt x="18" y="25"/>
                    <a:pt x="21" y="21"/>
                  </a:cubicBezTo>
                  <a:cubicBezTo>
                    <a:pt x="24" y="17"/>
                    <a:pt x="28" y="16"/>
                    <a:pt x="32" y="16"/>
                  </a:cubicBezTo>
                  <a:cubicBezTo>
                    <a:pt x="34" y="16"/>
                    <a:pt x="35" y="16"/>
                    <a:pt x="37" y="16"/>
                  </a:cubicBezTo>
                  <a:cubicBezTo>
                    <a:pt x="39" y="17"/>
                    <a:pt x="41" y="17"/>
                    <a:pt x="41" y="18"/>
                  </a:cubicBezTo>
                  <a:cubicBezTo>
                    <a:pt x="42" y="18"/>
                    <a:pt x="42" y="18"/>
                    <a:pt x="42" y="18"/>
                  </a:cubicBezTo>
                  <a:cubicBezTo>
                    <a:pt x="42" y="1"/>
                    <a:pt x="42" y="1"/>
                    <a:pt x="42" y="1"/>
                  </a:cubicBezTo>
                  <a:cubicBezTo>
                    <a:pt x="42" y="1"/>
                    <a:pt x="42" y="1"/>
                    <a:pt x="42" y="1"/>
                  </a:cubicBezTo>
                  <a:cubicBezTo>
                    <a:pt x="40" y="0"/>
                    <a:pt x="38" y="0"/>
                    <a:pt x="35"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8" name="Freeform 99"/>
            <p:cNvSpPr>
              <a:spLocks noEditPoints="1"/>
            </p:cNvSpPr>
            <p:nvPr userDrawn="1"/>
          </p:nvSpPr>
          <p:spPr bwMode="auto">
            <a:xfrm>
              <a:off x="1036638"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1" y="14"/>
                    <a:pt x="38" y="14"/>
                  </a:cubicBezTo>
                  <a:cubicBezTo>
                    <a:pt x="44" y="14"/>
                    <a:pt x="48"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9" name="Freeform 100"/>
            <p:cNvSpPr>
              <a:spLocks/>
            </p:cNvSpPr>
            <p:nvPr userDrawn="1"/>
          </p:nvSpPr>
          <p:spPr bwMode="auto">
            <a:xfrm>
              <a:off x="1155700" y="422275"/>
              <a:ext cx="69850" cy="109538"/>
            </a:xfrm>
            <a:custGeom>
              <a:avLst/>
              <a:gdLst>
                <a:gd name="T0" fmla="*/ 30 w 49"/>
                <a:gd name="T1" fmla="*/ 31 h 76"/>
                <a:gd name="T2" fmla="*/ 20 w 49"/>
                <a:gd name="T3" fmla="*/ 26 h 76"/>
                <a:gd name="T4" fmla="*/ 18 w 49"/>
                <a:gd name="T5" fmla="*/ 20 h 76"/>
                <a:gd name="T6" fmla="*/ 20 w 49"/>
                <a:gd name="T7" fmla="*/ 15 h 76"/>
                <a:gd name="T8" fmla="*/ 28 w 49"/>
                <a:gd name="T9" fmla="*/ 13 h 76"/>
                <a:gd name="T10" fmla="*/ 36 w 49"/>
                <a:gd name="T11" fmla="*/ 14 h 76"/>
                <a:gd name="T12" fmla="*/ 44 w 49"/>
                <a:gd name="T13" fmla="*/ 18 h 76"/>
                <a:gd name="T14" fmla="*/ 45 w 49"/>
                <a:gd name="T15" fmla="*/ 19 h 76"/>
                <a:gd name="T16" fmla="*/ 45 w 49"/>
                <a:gd name="T17" fmla="*/ 3 h 76"/>
                <a:gd name="T18" fmla="*/ 44 w 49"/>
                <a:gd name="T19" fmla="*/ 3 h 76"/>
                <a:gd name="T20" fmla="*/ 37 w 49"/>
                <a:gd name="T21" fmla="*/ 0 h 76"/>
                <a:gd name="T22" fmla="*/ 28 w 49"/>
                <a:gd name="T23" fmla="*/ 0 h 76"/>
                <a:gd name="T24" fmla="*/ 8 w 49"/>
                <a:gd name="T25" fmla="*/ 6 h 76"/>
                <a:gd name="T26" fmla="*/ 0 w 49"/>
                <a:gd name="T27" fmla="*/ 22 h 76"/>
                <a:gd name="T28" fmla="*/ 2 w 49"/>
                <a:gd name="T29" fmla="*/ 31 h 76"/>
                <a:gd name="T30" fmla="*/ 7 w 49"/>
                <a:gd name="T31" fmla="*/ 38 h 76"/>
                <a:gd name="T32" fmla="*/ 18 w 49"/>
                <a:gd name="T33" fmla="*/ 44 h 76"/>
                <a:gd name="T34" fmla="*/ 26 w 49"/>
                <a:gd name="T35" fmla="*/ 48 h 76"/>
                <a:gd name="T36" fmla="*/ 30 w 49"/>
                <a:gd name="T37" fmla="*/ 51 h 76"/>
                <a:gd name="T38" fmla="*/ 31 w 49"/>
                <a:gd name="T39" fmla="*/ 55 h 76"/>
                <a:gd name="T40" fmla="*/ 20 w 49"/>
                <a:gd name="T41" fmla="*/ 62 h 76"/>
                <a:gd name="T42" fmla="*/ 11 w 49"/>
                <a:gd name="T43" fmla="*/ 61 h 76"/>
                <a:gd name="T44" fmla="*/ 1 w 49"/>
                <a:gd name="T45" fmla="*/ 56 h 76"/>
                <a:gd name="T46" fmla="*/ 0 w 49"/>
                <a:gd name="T47" fmla="*/ 55 h 76"/>
                <a:gd name="T48" fmla="*/ 0 w 49"/>
                <a:gd name="T49" fmla="*/ 72 h 76"/>
                <a:gd name="T50" fmla="*/ 0 w 49"/>
                <a:gd name="T51" fmla="*/ 72 h 76"/>
                <a:gd name="T52" fmla="*/ 10 w 49"/>
                <a:gd name="T53" fmla="*/ 75 h 76"/>
                <a:gd name="T54" fmla="*/ 19 w 49"/>
                <a:gd name="T55" fmla="*/ 76 h 76"/>
                <a:gd name="T56" fmla="*/ 41 w 49"/>
                <a:gd name="T57" fmla="*/ 70 h 76"/>
                <a:gd name="T58" fmla="*/ 49 w 49"/>
                <a:gd name="T59" fmla="*/ 53 h 76"/>
                <a:gd name="T60" fmla="*/ 44 w 49"/>
                <a:gd name="T61" fmla="*/ 41 h 76"/>
                <a:gd name="T62" fmla="*/ 30 w 49"/>
                <a:gd name="T63"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9" h="76">
                  <a:moveTo>
                    <a:pt x="30" y="31"/>
                  </a:moveTo>
                  <a:cubicBezTo>
                    <a:pt x="24" y="29"/>
                    <a:pt x="21" y="27"/>
                    <a:pt x="20" y="26"/>
                  </a:cubicBezTo>
                  <a:cubicBezTo>
                    <a:pt x="18" y="25"/>
                    <a:pt x="18" y="23"/>
                    <a:pt x="18" y="20"/>
                  </a:cubicBezTo>
                  <a:cubicBezTo>
                    <a:pt x="18" y="18"/>
                    <a:pt x="18" y="17"/>
                    <a:pt x="20" y="15"/>
                  </a:cubicBezTo>
                  <a:cubicBezTo>
                    <a:pt x="22" y="14"/>
                    <a:pt x="24" y="13"/>
                    <a:pt x="28" y="13"/>
                  </a:cubicBezTo>
                  <a:cubicBezTo>
                    <a:pt x="30" y="13"/>
                    <a:pt x="33" y="14"/>
                    <a:pt x="36" y="14"/>
                  </a:cubicBezTo>
                  <a:cubicBezTo>
                    <a:pt x="39" y="15"/>
                    <a:pt x="42" y="17"/>
                    <a:pt x="44" y="18"/>
                  </a:cubicBezTo>
                  <a:cubicBezTo>
                    <a:pt x="45" y="19"/>
                    <a:pt x="45" y="19"/>
                    <a:pt x="45" y="19"/>
                  </a:cubicBezTo>
                  <a:cubicBezTo>
                    <a:pt x="45" y="3"/>
                    <a:pt x="45" y="3"/>
                    <a:pt x="45" y="3"/>
                  </a:cubicBezTo>
                  <a:cubicBezTo>
                    <a:pt x="44" y="3"/>
                    <a:pt x="44" y="3"/>
                    <a:pt x="44" y="3"/>
                  </a:cubicBezTo>
                  <a:cubicBezTo>
                    <a:pt x="42" y="2"/>
                    <a:pt x="40" y="1"/>
                    <a:pt x="37" y="0"/>
                  </a:cubicBezTo>
                  <a:cubicBezTo>
                    <a:pt x="33" y="0"/>
                    <a:pt x="31" y="0"/>
                    <a:pt x="28" y="0"/>
                  </a:cubicBezTo>
                  <a:cubicBezTo>
                    <a:pt x="20" y="0"/>
                    <a:pt x="13" y="2"/>
                    <a:pt x="8" y="6"/>
                  </a:cubicBezTo>
                  <a:cubicBezTo>
                    <a:pt x="3" y="10"/>
                    <a:pt x="0" y="15"/>
                    <a:pt x="0" y="22"/>
                  </a:cubicBezTo>
                  <a:cubicBezTo>
                    <a:pt x="0" y="25"/>
                    <a:pt x="1" y="28"/>
                    <a:pt x="2" y="31"/>
                  </a:cubicBezTo>
                  <a:cubicBezTo>
                    <a:pt x="3" y="34"/>
                    <a:pt x="5" y="36"/>
                    <a:pt x="7" y="38"/>
                  </a:cubicBezTo>
                  <a:cubicBezTo>
                    <a:pt x="9" y="40"/>
                    <a:pt x="13" y="42"/>
                    <a:pt x="18" y="44"/>
                  </a:cubicBezTo>
                  <a:cubicBezTo>
                    <a:pt x="22" y="45"/>
                    <a:pt x="24" y="47"/>
                    <a:pt x="26" y="48"/>
                  </a:cubicBezTo>
                  <a:cubicBezTo>
                    <a:pt x="28" y="49"/>
                    <a:pt x="29" y="50"/>
                    <a:pt x="30" y="51"/>
                  </a:cubicBezTo>
                  <a:cubicBezTo>
                    <a:pt x="31" y="52"/>
                    <a:pt x="31" y="53"/>
                    <a:pt x="31" y="55"/>
                  </a:cubicBezTo>
                  <a:cubicBezTo>
                    <a:pt x="31" y="60"/>
                    <a:pt x="28" y="62"/>
                    <a:pt x="20" y="62"/>
                  </a:cubicBezTo>
                  <a:cubicBezTo>
                    <a:pt x="17" y="62"/>
                    <a:pt x="14" y="62"/>
                    <a:pt x="11" y="61"/>
                  </a:cubicBezTo>
                  <a:cubicBezTo>
                    <a:pt x="7" y="59"/>
                    <a:pt x="4" y="58"/>
                    <a:pt x="1" y="56"/>
                  </a:cubicBezTo>
                  <a:cubicBezTo>
                    <a:pt x="0" y="55"/>
                    <a:pt x="0" y="55"/>
                    <a:pt x="0" y="55"/>
                  </a:cubicBezTo>
                  <a:cubicBezTo>
                    <a:pt x="0" y="72"/>
                    <a:pt x="0" y="72"/>
                    <a:pt x="0" y="72"/>
                  </a:cubicBezTo>
                  <a:cubicBezTo>
                    <a:pt x="0" y="72"/>
                    <a:pt x="0" y="72"/>
                    <a:pt x="0" y="72"/>
                  </a:cubicBezTo>
                  <a:cubicBezTo>
                    <a:pt x="3" y="73"/>
                    <a:pt x="6" y="74"/>
                    <a:pt x="10" y="75"/>
                  </a:cubicBezTo>
                  <a:cubicBezTo>
                    <a:pt x="13" y="75"/>
                    <a:pt x="17" y="76"/>
                    <a:pt x="19" y="76"/>
                  </a:cubicBezTo>
                  <a:cubicBezTo>
                    <a:pt x="28" y="76"/>
                    <a:pt x="35" y="74"/>
                    <a:pt x="41" y="70"/>
                  </a:cubicBezTo>
                  <a:cubicBezTo>
                    <a:pt x="46" y="65"/>
                    <a:pt x="49" y="60"/>
                    <a:pt x="49" y="53"/>
                  </a:cubicBezTo>
                  <a:cubicBezTo>
                    <a:pt x="49" y="48"/>
                    <a:pt x="47" y="44"/>
                    <a:pt x="44" y="41"/>
                  </a:cubicBezTo>
                  <a:cubicBezTo>
                    <a:pt x="42" y="37"/>
                    <a:pt x="37" y="34"/>
                    <a:pt x="30" y="31"/>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0" name="Freeform 101"/>
            <p:cNvSpPr>
              <a:spLocks noEditPoints="1"/>
            </p:cNvSpPr>
            <p:nvPr userDrawn="1"/>
          </p:nvSpPr>
          <p:spPr bwMode="auto">
            <a:xfrm>
              <a:off x="1235075" y="422275"/>
              <a:ext cx="107950" cy="109538"/>
            </a:xfrm>
            <a:custGeom>
              <a:avLst/>
              <a:gdLst>
                <a:gd name="T0" fmla="*/ 39 w 75"/>
                <a:gd name="T1" fmla="*/ 0 h 76"/>
                <a:gd name="T2" fmla="*/ 10 w 75"/>
                <a:gd name="T3" fmla="*/ 10 h 76"/>
                <a:gd name="T4" fmla="*/ 0 w 75"/>
                <a:gd name="T5" fmla="*/ 39 h 76"/>
                <a:gd name="T6" fmla="*/ 10 w 75"/>
                <a:gd name="T7" fmla="*/ 66 h 76"/>
                <a:gd name="T8" fmla="*/ 37 w 75"/>
                <a:gd name="T9" fmla="*/ 76 h 76"/>
                <a:gd name="T10" fmla="*/ 65 w 75"/>
                <a:gd name="T11" fmla="*/ 65 h 76"/>
                <a:gd name="T12" fmla="*/ 75 w 75"/>
                <a:gd name="T13" fmla="*/ 37 h 76"/>
                <a:gd name="T14" fmla="*/ 65 w 75"/>
                <a:gd name="T15" fmla="*/ 10 h 76"/>
                <a:gd name="T16" fmla="*/ 39 w 75"/>
                <a:gd name="T17" fmla="*/ 0 h 76"/>
                <a:gd name="T18" fmla="*/ 52 w 75"/>
                <a:gd name="T19" fmla="*/ 56 h 76"/>
                <a:gd name="T20" fmla="*/ 38 w 75"/>
                <a:gd name="T21" fmla="*/ 62 h 76"/>
                <a:gd name="T22" fmla="*/ 23 w 75"/>
                <a:gd name="T23" fmla="*/ 55 h 76"/>
                <a:gd name="T24" fmla="*/ 18 w 75"/>
                <a:gd name="T25" fmla="*/ 38 h 76"/>
                <a:gd name="T26" fmla="*/ 23 w 75"/>
                <a:gd name="T27" fmla="*/ 20 h 76"/>
                <a:gd name="T28" fmla="*/ 38 w 75"/>
                <a:gd name="T29" fmla="*/ 14 h 76"/>
                <a:gd name="T30" fmla="*/ 52 w 75"/>
                <a:gd name="T31" fmla="*/ 20 h 76"/>
                <a:gd name="T32" fmla="*/ 57 w 75"/>
                <a:gd name="T33" fmla="*/ 38 h 76"/>
                <a:gd name="T34" fmla="*/ 52 w 75"/>
                <a:gd name="T35" fmla="*/ 5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5" h="76">
                  <a:moveTo>
                    <a:pt x="39" y="0"/>
                  </a:moveTo>
                  <a:cubicBezTo>
                    <a:pt x="27" y="0"/>
                    <a:pt x="17" y="3"/>
                    <a:pt x="10" y="10"/>
                  </a:cubicBezTo>
                  <a:cubicBezTo>
                    <a:pt x="3" y="17"/>
                    <a:pt x="0" y="27"/>
                    <a:pt x="0" y="39"/>
                  </a:cubicBezTo>
                  <a:cubicBezTo>
                    <a:pt x="0" y="50"/>
                    <a:pt x="3" y="59"/>
                    <a:pt x="10" y="66"/>
                  </a:cubicBezTo>
                  <a:cubicBezTo>
                    <a:pt x="17" y="72"/>
                    <a:pt x="26" y="76"/>
                    <a:pt x="37" y="76"/>
                  </a:cubicBezTo>
                  <a:cubicBezTo>
                    <a:pt x="48" y="76"/>
                    <a:pt x="58" y="72"/>
                    <a:pt x="65" y="65"/>
                  </a:cubicBezTo>
                  <a:cubicBezTo>
                    <a:pt x="71" y="58"/>
                    <a:pt x="75" y="49"/>
                    <a:pt x="75" y="37"/>
                  </a:cubicBezTo>
                  <a:cubicBezTo>
                    <a:pt x="75" y="25"/>
                    <a:pt x="72" y="16"/>
                    <a:pt x="65" y="10"/>
                  </a:cubicBezTo>
                  <a:cubicBezTo>
                    <a:pt x="59" y="3"/>
                    <a:pt x="50" y="0"/>
                    <a:pt x="39" y="0"/>
                  </a:cubicBezTo>
                  <a:close/>
                  <a:moveTo>
                    <a:pt x="52" y="56"/>
                  </a:moveTo>
                  <a:cubicBezTo>
                    <a:pt x="49" y="60"/>
                    <a:pt x="44" y="62"/>
                    <a:pt x="38" y="62"/>
                  </a:cubicBezTo>
                  <a:cubicBezTo>
                    <a:pt x="32" y="62"/>
                    <a:pt x="27" y="60"/>
                    <a:pt x="23" y="55"/>
                  </a:cubicBezTo>
                  <a:cubicBezTo>
                    <a:pt x="20" y="51"/>
                    <a:pt x="18" y="45"/>
                    <a:pt x="18" y="38"/>
                  </a:cubicBezTo>
                  <a:cubicBezTo>
                    <a:pt x="18" y="30"/>
                    <a:pt x="20" y="24"/>
                    <a:pt x="23" y="20"/>
                  </a:cubicBezTo>
                  <a:cubicBezTo>
                    <a:pt x="27" y="16"/>
                    <a:pt x="32" y="14"/>
                    <a:pt x="38" y="14"/>
                  </a:cubicBezTo>
                  <a:cubicBezTo>
                    <a:pt x="44" y="14"/>
                    <a:pt x="49" y="16"/>
                    <a:pt x="52" y="20"/>
                  </a:cubicBezTo>
                  <a:cubicBezTo>
                    <a:pt x="55" y="24"/>
                    <a:pt x="57" y="30"/>
                    <a:pt x="57" y="38"/>
                  </a:cubicBezTo>
                  <a:cubicBezTo>
                    <a:pt x="57" y="45"/>
                    <a:pt x="55" y="52"/>
                    <a:pt x="52" y="5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1" name="Freeform 102"/>
            <p:cNvSpPr>
              <a:spLocks/>
            </p:cNvSpPr>
            <p:nvPr userDrawn="1"/>
          </p:nvSpPr>
          <p:spPr bwMode="auto">
            <a:xfrm>
              <a:off x="1346200" y="373063"/>
              <a:ext cx="127000" cy="158750"/>
            </a:xfrm>
            <a:custGeom>
              <a:avLst/>
              <a:gdLst>
                <a:gd name="T0" fmla="*/ 89 w 89"/>
                <a:gd name="T1" fmla="*/ 50 h 111"/>
                <a:gd name="T2" fmla="*/ 89 w 89"/>
                <a:gd name="T3" fmla="*/ 36 h 111"/>
                <a:gd name="T4" fmla="*/ 72 w 89"/>
                <a:gd name="T5" fmla="*/ 36 h 111"/>
                <a:gd name="T6" fmla="*/ 72 w 89"/>
                <a:gd name="T7" fmla="*/ 15 h 111"/>
                <a:gd name="T8" fmla="*/ 71 w 89"/>
                <a:gd name="T9" fmla="*/ 15 h 111"/>
                <a:gd name="T10" fmla="*/ 55 w 89"/>
                <a:gd name="T11" fmla="*/ 20 h 111"/>
                <a:gd name="T12" fmla="*/ 55 w 89"/>
                <a:gd name="T13" fmla="*/ 20 h 111"/>
                <a:gd name="T14" fmla="*/ 55 w 89"/>
                <a:gd name="T15" fmla="*/ 36 h 111"/>
                <a:gd name="T16" fmla="*/ 29 w 89"/>
                <a:gd name="T17" fmla="*/ 36 h 111"/>
                <a:gd name="T18" fmla="*/ 29 w 89"/>
                <a:gd name="T19" fmla="*/ 27 h 111"/>
                <a:gd name="T20" fmla="*/ 32 w 89"/>
                <a:gd name="T21" fmla="*/ 17 h 111"/>
                <a:gd name="T22" fmla="*/ 40 w 89"/>
                <a:gd name="T23" fmla="*/ 14 h 111"/>
                <a:gd name="T24" fmla="*/ 47 w 89"/>
                <a:gd name="T25" fmla="*/ 16 h 111"/>
                <a:gd name="T26" fmla="*/ 48 w 89"/>
                <a:gd name="T27" fmla="*/ 16 h 111"/>
                <a:gd name="T28" fmla="*/ 48 w 89"/>
                <a:gd name="T29" fmla="*/ 1 h 111"/>
                <a:gd name="T30" fmla="*/ 48 w 89"/>
                <a:gd name="T31" fmla="*/ 1 h 111"/>
                <a:gd name="T32" fmla="*/ 38 w 89"/>
                <a:gd name="T33" fmla="*/ 0 h 111"/>
                <a:gd name="T34" fmla="*/ 24 w 89"/>
                <a:gd name="T35" fmla="*/ 3 h 111"/>
                <a:gd name="T36" fmla="*/ 15 w 89"/>
                <a:gd name="T37" fmla="*/ 13 h 111"/>
                <a:gd name="T38" fmla="*/ 12 w 89"/>
                <a:gd name="T39" fmla="*/ 26 h 111"/>
                <a:gd name="T40" fmla="*/ 12 w 89"/>
                <a:gd name="T41" fmla="*/ 36 h 111"/>
                <a:gd name="T42" fmla="*/ 0 w 89"/>
                <a:gd name="T43" fmla="*/ 36 h 111"/>
                <a:gd name="T44" fmla="*/ 0 w 89"/>
                <a:gd name="T45" fmla="*/ 50 h 111"/>
                <a:gd name="T46" fmla="*/ 12 w 89"/>
                <a:gd name="T47" fmla="*/ 50 h 111"/>
                <a:gd name="T48" fmla="*/ 12 w 89"/>
                <a:gd name="T49" fmla="*/ 109 h 111"/>
                <a:gd name="T50" fmla="*/ 29 w 89"/>
                <a:gd name="T51" fmla="*/ 109 h 111"/>
                <a:gd name="T52" fmla="*/ 29 w 89"/>
                <a:gd name="T53" fmla="*/ 50 h 111"/>
                <a:gd name="T54" fmla="*/ 55 w 89"/>
                <a:gd name="T55" fmla="*/ 50 h 111"/>
                <a:gd name="T56" fmla="*/ 55 w 89"/>
                <a:gd name="T57" fmla="*/ 88 h 111"/>
                <a:gd name="T58" fmla="*/ 76 w 89"/>
                <a:gd name="T59" fmla="*/ 111 h 111"/>
                <a:gd name="T60" fmla="*/ 84 w 89"/>
                <a:gd name="T61" fmla="*/ 110 h 111"/>
                <a:gd name="T62" fmla="*/ 89 w 89"/>
                <a:gd name="T63" fmla="*/ 108 h 111"/>
                <a:gd name="T64" fmla="*/ 89 w 89"/>
                <a:gd name="T65" fmla="*/ 108 h 111"/>
                <a:gd name="T66" fmla="*/ 89 w 89"/>
                <a:gd name="T67" fmla="*/ 94 h 111"/>
                <a:gd name="T68" fmla="*/ 89 w 89"/>
                <a:gd name="T69" fmla="*/ 95 h 111"/>
                <a:gd name="T70" fmla="*/ 85 w 89"/>
                <a:gd name="T71" fmla="*/ 96 h 111"/>
                <a:gd name="T72" fmla="*/ 82 w 89"/>
                <a:gd name="T73" fmla="*/ 97 h 111"/>
                <a:gd name="T74" fmla="*/ 74 w 89"/>
                <a:gd name="T75" fmla="*/ 94 h 111"/>
                <a:gd name="T76" fmla="*/ 72 w 89"/>
                <a:gd name="T77" fmla="*/ 85 h 111"/>
                <a:gd name="T78" fmla="*/ 72 w 89"/>
                <a:gd name="T79" fmla="*/ 50 h 111"/>
                <a:gd name="T80" fmla="*/ 89 w 89"/>
                <a:gd name="T81" fmla="*/ 5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89" h="111">
                  <a:moveTo>
                    <a:pt x="89" y="50"/>
                  </a:moveTo>
                  <a:cubicBezTo>
                    <a:pt x="89" y="36"/>
                    <a:pt x="89" y="36"/>
                    <a:pt x="89" y="36"/>
                  </a:cubicBezTo>
                  <a:cubicBezTo>
                    <a:pt x="72" y="36"/>
                    <a:pt x="72" y="36"/>
                    <a:pt x="72" y="36"/>
                  </a:cubicBezTo>
                  <a:cubicBezTo>
                    <a:pt x="72" y="15"/>
                    <a:pt x="72" y="15"/>
                    <a:pt x="72" y="15"/>
                  </a:cubicBezTo>
                  <a:cubicBezTo>
                    <a:pt x="71" y="15"/>
                    <a:pt x="71" y="15"/>
                    <a:pt x="71" y="15"/>
                  </a:cubicBezTo>
                  <a:cubicBezTo>
                    <a:pt x="55" y="20"/>
                    <a:pt x="55" y="20"/>
                    <a:pt x="55" y="20"/>
                  </a:cubicBezTo>
                  <a:cubicBezTo>
                    <a:pt x="55" y="20"/>
                    <a:pt x="55" y="20"/>
                    <a:pt x="55" y="20"/>
                  </a:cubicBezTo>
                  <a:cubicBezTo>
                    <a:pt x="55" y="36"/>
                    <a:pt x="55" y="36"/>
                    <a:pt x="55" y="36"/>
                  </a:cubicBezTo>
                  <a:cubicBezTo>
                    <a:pt x="29" y="36"/>
                    <a:pt x="29" y="36"/>
                    <a:pt x="29" y="36"/>
                  </a:cubicBezTo>
                  <a:cubicBezTo>
                    <a:pt x="29" y="27"/>
                    <a:pt x="29" y="27"/>
                    <a:pt x="29" y="27"/>
                  </a:cubicBezTo>
                  <a:cubicBezTo>
                    <a:pt x="29" y="23"/>
                    <a:pt x="30" y="20"/>
                    <a:pt x="32" y="17"/>
                  </a:cubicBezTo>
                  <a:cubicBezTo>
                    <a:pt x="34" y="15"/>
                    <a:pt x="36" y="14"/>
                    <a:pt x="40" y="14"/>
                  </a:cubicBezTo>
                  <a:cubicBezTo>
                    <a:pt x="42" y="14"/>
                    <a:pt x="45" y="15"/>
                    <a:pt x="47" y="16"/>
                  </a:cubicBezTo>
                  <a:cubicBezTo>
                    <a:pt x="48" y="16"/>
                    <a:pt x="48" y="16"/>
                    <a:pt x="48" y="16"/>
                  </a:cubicBezTo>
                  <a:cubicBezTo>
                    <a:pt x="48" y="1"/>
                    <a:pt x="48" y="1"/>
                    <a:pt x="48" y="1"/>
                  </a:cubicBezTo>
                  <a:cubicBezTo>
                    <a:pt x="48" y="1"/>
                    <a:pt x="48" y="1"/>
                    <a:pt x="48" y="1"/>
                  </a:cubicBezTo>
                  <a:cubicBezTo>
                    <a:pt x="45" y="0"/>
                    <a:pt x="42" y="0"/>
                    <a:pt x="38" y="0"/>
                  </a:cubicBezTo>
                  <a:cubicBezTo>
                    <a:pt x="33" y="0"/>
                    <a:pt x="28" y="1"/>
                    <a:pt x="24" y="3"/>
                  </a:cubicBezTo>
                  <a:cubicBezTo>
                    <a:pt x="20" y="6"/>
                    <a:pt x="17" y="9"/>
                    <a:pt x="15" y="13"/>
                  </a:cubicBezTo>
                  <a:cubicBezTo>
                    <a:pt x="13" y="17"/>
                    <a:pt x="12" y="21"/>
                    <a:pt x="12" y="26"/>
                  </a:cubicBezTo>
                  <a:cubicBezTo>
                    <a:pt x="12" y="36"/>
                    <a:pt x="12" y="36"/>
                    <a:pt x="12" y="36"/>
                  </a:cubicBezTo>
                  <a:cubicBezTo>
                    <a:pt x="0" y="36"/>
                    <a:pt x="0" y="36"/>
                    <a:pt x="0" y="36"/>
                  </a:cubicBezTo>
                  <a:cubicBezTo>
                    <a:pt x="0" y="50"/>
                    <a:pt x="0" y="50"/>
                    <a:pt x="0" y="50"/>
                  </a:cubicBezTo>
                  <a:cubicBezTo>
                    <a:pt x="12" y="50"/>
                    <a:pt x="12" y="50"/>
                    <a:pt x="12" y="50"/>
                  </a:cubicBezTo>
                  <a:cubicBezTo>
                    <a:pt x="12" y="109"/>
                    <a:pt x="12" y="109"/>
                    <a:pt x="12" y="109"/>
                  </a:cubicBezTo>
                  <a:cubicBezTo>
                    <a:pt x="29" y="109"/>
                    <a:pt x="29" y="109"/>
                    <a:pt x="29" y="109"/>
                  </a:cubicBezTo>
                  <a:cubicBezTo>
                    <a:pt x="29" y="50"/>
                    <a:pt x="29" y="50"/>
                    <a:pt x="29" y="50"/>
                  </a:cubicBezTo>
                  <a:cubicBezTo>
                    <a:pt x="55" y="50"/>
                    <a:pt x="55" y="50"/>
                    <a:pt x="55" y="50"/>
                  </a:cubicBezTo>
                  <a:cubicBezTo>
                    <a:pt x="55" y="88"/>
                    <a:pt x="55" y="88"/>
                    <a:pt x="55" y="88"/>
                  </a:cubicBezTo>
                  <a:cubicBezTo>
                    <a:pt x="55" y="103"/>
                    <a:pt x="62" y="111"/>
                    <a:pt x="76" y="111"/>
                  </a:cubicBezTo>
                  <a:cubicBezTo>
                    <a:pt x="79" y="111"/>
                    <a:pt x="81" y="111"/>
                    <a:pt x="84" y="110"/>
                  </a:cubicBezTo>
                  <a:cubicBezTo>
                    <a:pt x="86" y="109"/>
                    <a:pt x="88" y="109"/>
                    <a:pt x="89" y="108"/>
                  </a:cubicBezTo>
                  <a:cubicBezTo>
                    <a:pt x="89" y="108"/>
                    <a:pt x="89" y="108"/>
                    <a:pt x="89" y="108"/>
                  </a:cubicBezTo>
                  <a:cubicBezTo>
                    <a:pt x="89" y="94"/>
                    <a:pt x="89" y="94"/>
                    <a:pt x="89" y="94"/>
                  </a:cubicBezTo>
                  <a:cubicBezTo>
                    <a:pt x="89" y="95"/>
                    <a:pt x="89" y="95"/>
                    <a:pt x="89" y="95"/>
                  </a:cubicBezTo>
                  <a:cubicBezTo>
                    <a:pt x="88" y="95"/>
                    <a:pt x="86" y="96"/>
                    <a:pt x="85" y="96"/>
                  </a:cubicBezTo>
                  <a:cubicBezTo>
                    <a:pt x="84" y="96"/>
                    <a:pt x="83" y="97"/>
                    <a:pt x="82" y="97"/>
                  </a:cubicBezTo>
                  <a:cubicBezTo>
                    <a:pt x="78" y="97"/>
                    <a:pt x="76" y="96"/>
                    <a:pt x="74" y="94"/>
                  </a:cubicBezTo>
                  <a:cubicBezTo>
                    <a:pt x="73" y="92"/>
                    <a:pt x="72" y="89"/>
                    <a:pt x="72" y="85"/>
                  </a:cubicBezTo>
                  <a:cubicBezTo>
                    <a:pt x="72" y="50"/>
                    <a:pt x="72" y="50"/>
                    <a:pt x="72" y="50"/>
                  </a:cubicBezTo>
                  <a:lnTo>
                    <a:pt x="89" y="5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2" name="Rectangle 103"/>
            <p:cNvSpPr>
              <a:spLocks noChangeArrowheads="1"/>
            </p:cNvSpPr>
            <p:nvPr userDrawn="1"/>
          </p:nvSpPr>
          <p:spPr bwMode="auto">
            <a:xfrm>
              <a:off x="336550" y="334963"/>
              <a:ext cx="115888" cy="114300"/>
            </a:xfrm>
            <a:prstGeom prst="rect">
              <a:avLst/>
            </a:prstGeom>
            <a:solidFill>
              <a:srgbClr val="F77B2B"/>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3" name="Rectangle 104"/>
            <p:cNvSpPr>
              <a:spLocks noChangeArrowheads="1"/>
            </p:cNvSpPr>
            <p:nvPr userDrawn="1"/>
          </p:nvSpPr>
          <p:spPr bwMode="auto">
            <a:xfrm>
              <a:off x="463550" y="334963"/>
              <a:ext cx="115888" cy="114300"/>
            </a:xfrm>
            <a:prstGeom prst="rect">
              <a:avLst/>
            </a:prstGeom>
            <a:solidFill>
              <a:srgbClr val="9DCD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sp>
          <p:nvSpPr>
            <p:cNvPr id="14" name="Rectangle 105"/>
            <p:cNvSpPr>
              <a:spLocks noChangeArrowheads="1"/>
            </p:cNvSpPr>
            <p:nvPr userDrawn="1"/>
          </p:nvSpPr>
          <p:spPr bwMode="auto">
            <a:xfrm>
              <a:off x="336550" y="461963"/>
              <a:ext cx="115888" cy="115888"/>
            </a:xfrm>
            <a:prstGeom prst="rect">
              <a:avLst/>
            </a:prstGeom>
            <a:solidFill>
              <a:srgbClr val="00BCF3"/>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2400" dirty="0"/>
            </a:p>
          </p:txBody>
        </p:sp>
        <p:sp>
          <p:nvSpPr>
            <p:cNvPr id="15" name="Rectangle 106"/>
            <p:cNvSpPr>
              <a:spLocks noChangeArrowheads="1"/>
            </p:cNvSpPr>
            <p:nvPr userDrawn="1"/>
          </p:nvSpPr>
          <p:spPr bwMode="auto">
            <a:xfrm>
              <a:off x="463550" y="461963"/>
              <a:ext cx="115888" cy="115888"/>
            </a:xfrm>
            <a:prstGeom prst="rect">
              <a:avLst/>
            </a:prstGeom>
            <a:solidFill>
              <a:srgbClr val="FFCB0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400" dirty="0"/>
            </a:p>
          </p:txBody>
        </p:sp>
      </p:grpSp>
      <p:sp>
        <p:nvSpPr>
          <p:cNvPr id="17" name="Rectangle 16"/>
          <p:cNvSpPr/>
          <p:nvPr userDrawn="1"/>
        </p:nvSpPr>
        <p:spPr>
          <a:xfrm>
            <a:off x="354958" y="6242614"/>
            <a:ext cx="11482085" cy="420756"/>
          </a:xfrm>
          <a:prstGeom prst="rect">
            <a:avLst/>
          </a:prstGeom>
        </p:spPr>
        <p:txBody>
          <a:bodyPr wrap="square">
            <a:spAutoFit/>
          </a:bodyPr>
          <a:lstStyle/>
          <a:p>
            <a:r>
              <a:rPr lang="en-US" sz="1067" dirty="0">
                <a:ea typeface="Segoe UI" panose="020B0502040204020203" pitchFamily="34" charset="0"/>
                <a:cs typeface="Segoe UI" panose="020B0502040204020203" pitchFamily="34" charset="0"/>
              </a:rPr>
              <a:t>© 2018 Microsoft Corporation. This document is for informational purposes only. MICROSOFT MAKES NO WARRANTIES, EXPRESS OR IMPLIED, IN THIS PRESENTATION. </a:t>
            </a:r>
          </a:p>
          <a:p>
            <a:r>
              <a:rPr lang="en-US" sz="1067" dirty="0">
                <a:ea typeface="Segoe UI" panose="020B0502040204020203" pitchFamily="34" charset="0"/>
                <a:cs typeface="Segoe UI" panose="020B0502040204020203" pitchFamily="34" charset="0"/>
              </a:rPr>
              <a:t>The names of actual companies and products mentioned herein may be the trademarks of their respective owners.</a:t>
            </a:r>
          </a:p>
        </p:txBody>
      </p:sp>
    </p:spTree>
    <p:extLst>
      <p:ext uri="{BB962C8B-B14F-4D97-AF65-F5344CB8AC3E}">
        <p14:creationId xmlns:p14="http://schemas.microsoft.com/office/powerpoint/2010/main" val="1776133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59017" y="1189177"/>
            <a:ext cx="11473969" cy="1908536"/>
          </a:xfrm>
        </p:spPr>
        <p:txBody>
          <a:bodyPr lIns="164592" rIns="164592"/>
          <a:lstStyle>
            <a:lvl1pPr marL="0" indent="0">
              <a:buNone/>
              <a:defRPr sz="3531">
                <a:gradFill>
                  <a:gsLst>
                    <a:gs pos="1250">
                      <a:schemeClr val="tx2"/>
                    </a:gs>
                    <a:gs pos="99000">
                      <a:schemeClr val="tx2"/>
                    </a:gs>
                  </a:gsLst>
                  <a:lin ang="5400000" scaled="0"/>
                </a:gradFill>
              </a:defRPr>
            </a:lvl1pPr>
            <a:lvl2pPr marL="0" indent="0">
              <a:buFontTx/>
              <a:buNone/>
              <a:defRPr sz="1961"/>
            </a:lvl2pPr>
            <a:lvl3pPr marL="168080" indent="0">
              <a:buNone/>
              <a:defRPr/>
            </a:lvl3pPr>
            <a:lvl4pPr marL="336160" indent="0">
              <a:buNone/>
              <a:defRPr/>
            </a:lvl4pPr>
            <a:lvl5pPr marL="504241"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59816762"/>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0405806"/>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We are starting shortl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We are starting shortly.</a:t>
            </a:r>
          </a:p>
        </p:txBody>
      </p:sp>
      <p:sp>
        <p:nvSpPr>
          <p:cNvPr id="5" name="Text Placeholder 4"/>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All 1ES Day content will be posted afterward on the 1ES Wiki</a:t>
            </a:r>
          </a:p>
        </p:txBody>
      </p:sp>
      <p:sp>
        <p:nvSpPr>
          <p:cNvPr id="6" name="Text Placeholder 4">
            <a:extLst>
              <a:ext uri="{FF2B5EF4-FFF2-40B4-BE49-F238E27FC236}">
                <a16:creationId xmlns:a16="http://schemas.microsoft.com/office/drawing/2014/main" id="{EF5915FB-86AA-214D-997B-3AD2B3E037E0}"/>
              </a:ext>
            </a:extLst>
          </p:cNvPr>
          <p:cNvSpPr>
            <a:spLocks noGrp="1"/>
          </p:cNvSpPr>
          <p:nvPr>
            <p:ph type="body" sz="quarter" idx="13" hasCustomPrompt="1"/>
          </p:nvPr>
        </p:nvSpPr>
        <p:spPr>
          <a:xfrm>
            <a:off x="582043" y="3896813"/>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242948"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4" name="Text Placeholder 6">
            <a:extLst>
              <a:ext uri="{FF2B5EF4-FFF2-40B4-BE49-F238E27FC236}">
                <a16:creationId xmlns:a16="http://schemas.microsoft.com/office/drawing/2014/main" id="{B8BB6335-2E22-F742-B4D3-65DA13011AB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96326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872">
          <p15:clr>
            <a:srgbClr val="5ACBF0"/>
          </p15:clr>
        </p15:guide>
        <p15:guide id="5" orient="horz" pos="2448">
          <p15:clr>
            <a:srgbClr val="FBAE40"/>
          </p15:clr>
        </p15:guide>
        <p15:guide id="6" orient="horz" pos="158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10114001" y="594042"/>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4167887" cy="553998"/>
          </a:xfrm>
        </p:spPr>
        <p:txBody>
          <a:bodyPr anchor="b" anchorCtr="0">
            <a:spAutoFit/>
          </a:bodyPr>
          <a:lstStyle>
            <a:lvl1pPr>
              <a:defRPr/>
            </a:lvl1pPr>
          </a:lstStyle>
          <a:p>
            <a:r>
              <a:rPr lang="en-US"/>
              <a:t>Presentation title</a:t>
            </a:r>
          </a:p>
        </p:txBody>
      </p:sp>
      <p:sp>
        <p:nvSpPr>
          <p:cNvPr id="5" name="Text Placeholder 4"/>
          <p:cNvSpPr>
            <a:spLocks noGrp="1"/>
          </p:cNvSpPr>
          <p:nvPr>
            <p:ph type="body" sz="quarter" idx="12" hasCustomPrompt="1"/>
          </p:nvPr>
        </p:nvSpPr>
        <p:spPr>
          <a:xfrm>
            <a:off x="582043" y="3362970"/>
            <a:ext cx="4014341"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a:t>
            </a:r>
          </a:p>
        </p:txBody>
      </p:sp>
      <p:pic>
        <p:nvPicPr>
          <p:cNvPr id="8" name="Picture 7">
            <a:extLst>
              <a:ext uri="{FF2B5EF4-FFF2-40B4-BE49-F238E27FC236}">
                <a16:creationId xmlns:a16="http://schemas.microsoft.com/office/drawing/2014/main" id="{1285F101-84E7-425B-BE07-D2073193721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bwMode="auto">
          <a:xfrm>
            <a:off x="4460510" y="1405941"/>
            <a:ext cx="7343316" cy="4724404"/>
          </a:xfrm>
          <a:prstGeom prst="rect">
            <a:avLst/>
          </a:prstGeom>
        </p:spPr>
      </p:pic>
      <p:sp>
        <p:nvSpPr>
          <p:cNvPr id="9" name="Text Placeholder 4">
            <a:extLst>
              <a:ext uri="{FF2B5EF4-FFF2-40B4-BE49-F238E27FC236}">
                <a16:creationId xmlns:a16="http://schemas.microsoft.com/office/drawing/2014/main" id="{3878B470-7AC6-BA4B-B419-F6D20BED887B}"/>
              </a:ext>
            </a:extLst>
          </p:cNvPr>
          <p:cNvSpPr>
            <a:spLocks noGrp="1"/>
          </p:cNvSpPr>
          <p:nvPr>
            <p:ph type="body" sz="quarter" idx="13" hasCustomPrompt="1"/>
          </p:nvPr>
        </p:nvSpPr>
        <p:spPr>
          <a:xfrm>
            <a:off x="582043" y="375003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Speaker’s title</a:t>
            </a:r>
          </a:p>
        </p:txBody>
      </p:sp>
      <p:pic>
        <p:nvPicPr>
          <p:cNvPr id="10" name="Picture 9">
            <a:extLst>
              <a:ext uri="{FF2B5EF4-FFF2-40B4-BE49-F238E27FC236}">
                <a16:creationId xmlns:a16="http://schemas.microsoft.com/office/drawing/2014/main" id="{80B77485-22B0-C04E-87E4-897285C8153C}"/>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12" name="Text Placeholder 4">
            <a:extLst>
              <a:ext uri="{FF2B5EF4-FFF2-40B4-BE49-F238E27FC236}">
                <a16:creationId xmlns:a16="http://schemas.microsoft.com/office/drawing/2014/main" id="{FC2B6741-F65F-A347-9996-00397A2AE0C5}"/>
              </a:ext>
            </a:extLst>
          </p:cNvPr>
          <p:cNvSpPr>
            <a:spLocks noGrp="1"/>
          </p:cNvSpPr>
          <p:nvPr>
            <p:ph type="body" sz="quarter" idx="14" hasCustomPrompt="1"/>
          </p:nvPr>
        </p:nvSpPr>
        <p:spPr>
          <a:xfrm>
            <a:off x="582043" y="2593221"/>
            <a:ext cx="4014341" cy="307777"/>
          </a:xfrm>
          <a:noFill/>
        </p:spPr>
        <p:txBody>
          <a:bodyPr wrap="square" lIns="0" tIns="0" rIns="0" bIns="0">
            <a:spAutoFit/>
          </a:bodyPr>
          <a:lstStyle>
            <a:lvl1pPr marL="0" indent="0">
              <a:spcBef>
                <a:spcPts val="0"/>
              </a:spcBef>
              <a:buNone/>
              <a:defRPr sz="2000" spc="0" baseline="0">
                <a:solidFill>
                  <a:schemeClr val="tx1">
                    <a:lumMod val="75000"/>
                    <a:lumOff val="25000"/>
                  </a:schemeClr>
                </a:solidFill>
                <a:latin typeface="+mn-lt"/>
                <a:cs typeface="Segoe UI" panose="020B0502040204020203" pitchFamily="34" charset="0"/>
              </a:defRPr>
            </a:lvl1pPr>
          </a:lstStyle>
          <a:p>
            <a:pPr lvl="0"/>
            <a:r>
              <a:rPr lang="en-US"/>
              <a:t>1ES Day 2019</a:t>
            </a:r>
          </a:p>
        </p:txBody>
      </p:sp>
      <p:sp>
        <p:nvSpPr>
          <p:cNvPr id="13" name="Text Placeholder 6">
            <a:extLst>
              <a:ext uri="{FF2B5EF4-FFF2-40B4-BE49-F238E27FC236}">
                <a16:creationId xmlns:a16="http://schemas.microsoft.com/office/drawing/2014/main" id="{5D19B490-A4E5-C047-A91E-02C09FA222DF}"/>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Tree>
    <p:extLst>
      <p:ext uri="{BB962C8B-B14F-4D97-AF65-F5344CB8AC3E}">
        <p14:creationId xmlns:p14="http://schemas.microsoft.com/office/powerpoint/2010/main" val="2703930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304">
          <p15:clr>
            <a:srgbClr val="5ACBF0"/>
          </p15:clr>
        </p15:guide>
        <p15:guide id="5" orient="horz" pos="1824">
          <p15:clr>
            <a:srgbClr val="FBAE40"/>
          </p15:clr>
        </p15:guide>
        <p15:guide id="6" orient="horz" pos="158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33117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97502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61224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7606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05862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737173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30659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543254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7423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122342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876858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8563985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9175562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507061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907455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642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11388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snippet - Full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34745725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de snippet - Full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88263" y="1435100"/>
            <a:ext cx="11021125"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771875" y="1588413"/>
            <a:ext cx="10640311" cy="4050340"/>
          </a:xfrm>
        </p:spPr>
        <p:txBody>
          <a:bodyPr/>
          <a:lstStyle>
            <a:lvl1pPr marL="0" indent="0">
              <a:buNone/>
              <a:defRPr>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Tree>
    <p:extLst>
      <p:ext uri="{BB962C8B-B14F-4D97-AF65-F5344CB8AC3E}">
        <p14:creationId xmlns:p14="http://schemas.microsoft.com/office/powerpoint/2010/main" val="31915151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Code snippet - Half - Light">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lvl1pPr>
              <a:defRPr>
                <a:solidFill>
                  <a:schemeClr val="bg1"/>
                </a:solidFill>
              </a:defRPr>
            </a:lvl1p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2893100"/>
          </a:xfrm>
        </p:spPr>
        <p:txBody>
          <a:bodyPr/>
          <a:lstStyle>
            <a:lvl1pPr marL="0" indent="0">
              <a:buNone/>
              <a:defRPr sz="2000">
                <a:solidFill>
                  <a:schemeClr val="tx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solidFill>
                  <a:schemeClr val="bg1"/>
                </a:solidFill>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solidFill>
                  <a:schemeClr val="bg1"/>
                </a:solidFill>
              </a:defRPr>
            </a:lvl2pPr>
            <a:lvl3pPr marL="450850" indent="0">
              <a:buFont typeface="Wingdings" panose="05000000000000000000" pitchFamily="2" charset="2"/>
              <a:buNone/>
              <a:tabLst/>
              <a:defRPr sz="1600" b="0">
                <a:solidFill>
                  <a:schemeClr val="bg1"/>
                </a:solidFill>
              </a:defRPr>
            </a:lvl3pPr>
            <a:lvl4pPr marL="652462" indent="0">
              <a:buFont typeface="Wingdings" panose="05000000000000000000" pitchFamily="2" charset="2"/>
              <a:buNone/>
              <a:defRPr sz="1400" b="0">
                <a:solidFill>
                  <a:schemeClr val="bg1"/>
                </a:solidFill>
              </a:defRPr>
            </a:lvl4pPr>
            <a:lvl5pPr marL="854075" indent="0">
              <a:buFont typeface="Wingdings" panose="05000000000000000000" pitchFamily="2" charset="2"/>
              <a:buNone/>
              <a:tabLst/>
              <a:defRPr sz="1400" b="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28735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ode snippet - Half - Dark">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F7122D6-9104-7045-82C5-946C6D898136}"/>
              </a:ext>
            </a:extLst>
          </p:cNvPr>
          <p:cNvSpPr/>
          <p:nvPr userDrawn="1"/>
        </p:nvSpPr>
        <p:spPr bwMode="auto">
          <a:xfrm>
            <a:off x="5153891" y="1435100"/>
            <a:ext cx="6455497" cy="483393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905B179D-65B7-F84E-B12F-31FDCDE6250B}"/>
              </a:ext>
            </a:extLst>
          </p:cNvPr>
          <p:cNvSpPr>
            <a:spLocks noGrp="1"/>
          </p:cNvSpPr>
          <p:nvPr>
            <p:ph type="title" hasCustomPrompt="1"/>
          </p:nvPr>
        </p:nvSpPr>
        <p:spPr>
          <a:xfrm>
            <a:off x="588263" y="457200"/>
            <a:ext cx="11018520" cy="553998"/>
          </a:xfrm>
        </p:spPr>
        <p:txBody>
          <a:bodyPr/>
          <a:lstStyle/>
          <a:p>
            <a:r>
              <a:rPr lang="en-US"/>
              <a:t>Code snippet</a:t>
            </a:r>
          </a:p>
        </p:txBody>
      </p:sp>
      <p:sp>
        <p:nvSpPr>
          <p:cNvPr id="13" name="Text Placeholder 12">
            <a:extLst>
              <a:ext uri="{FF2B5EF4-FFF2-40B4-BE49-F238E27FC236}">
                <a16:creationId xmlns:a16="http://schemas.microsoft.com/office/drawing/2014/main" id="{DCBA5139-898F-3846-93F2-5ED61F1D903B}"/>
              </a:ext>
            </a:extLst>
          </p:cNvPr>
          <p:cNvSpPr>
            <a:spLocks noGrp="1"/>
          </p:cNvSpPr>
          <p:nvPr>
            <p:ph type="body" sz="quarter" idx="10" hasCustomPrompt="1"/>
          </p:nvPr>
        </p:nvSpPr>
        <p:spPr>
          <a:xfrm>
            <a:off x="5355771" y="1588412"/>
            <a:ext cx="6056415" cy="4135493"/>
          </a:xfrm>
        </p:spPr>
        <p:txBody>
          <a:bodyPr/>
          <a:lstStyle>
            <a:lvl1pPr marL="0" indent="0">
              <a:buNone/>
              <a:defRPr sz="2000">
                <a:solidFill>
                  <a:schemeClr val="bg1"/>
                </a:solidFill>
                <a:latin typeface="Consolas" panose="020B0609020204030204" pitchFamily="49" charset="0"/>
                <a:cs typeface="Consolas" panose="020B0609020204030204" pitchFamily="49"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Interest </a:t>
            </a:r>
            <a:r>
              <a:rPr lang="en-US" err="1"/>
              <a:t>CodeSampleSlide</a:t>
            </a:r>
            <a:r>
              <a:rPr lang="en-US"/>
              <a:t> (</a:t>
            </a:r>
            <a:r>
              <a:rPr lang="en-US" err="1"/>
              <a:t>intSlideNumber</a:t>
            </a:r>
            <a:r>
              <a:rPr lang="en-US"/>
              <a:t>) {</a:t>
            </a:r>
          </a:p>
          <a:p>
            <a:pPr lvl="0"/>
            <a:r>
              <a:rPr lang="en-US"/>
              <a:t>	if (</a:t>
            </a:r>
            <a:r>
              <a:rPr lang="en-US" err="1"/>
              <a:t>slideNumber</a:t>
            </a:r>
            <a:r>
              <a:rPr lang="en-US"/>
              <a:t> &lt;10) {</a:t>
            </a:r>
          </a:p>
          <a:p>
            <a:pPr lvl="0"/>
            <a:r>
              <a:rPr lang="en-US"/>
              <a:t>		return </a:t>
            </a:r>
            <a:r>
              <a:rPr lang="en-US" err="1"/>
              <a:t>interest.curious</a:t>
            </a:r>
            <a:r>
              <a:rPr lang="en-US"/>
              <a:t>;</a:t>
            </a:r>
          </a:p>
          <a:p>
            <a:pPr lvl="0"/>
            <a:r>
              <a:rPr lang="en-US"/>
              <a:t>	} else {</a:t>
            </a:r>
          </a:p>
          <a:p>
            <a:pPr lvl="0"/>
            <a:r>
              <a:rPr lang="en-US"/>
              <a:t>		// we’re going way too long</a:t>
            </a:r>
          </a:p>
          <a:p>
            <a:pPr lvl="0"/>
            <a:r>
              <a:rPr lang="en-US"/>
              <a:t>		return </a:t>
            </a:r>
            <a:r>
              <a:rPr lang="en-US" err="1"/>
              <a:t>interest.sleepy</a:t>
            </a:r>
            <a:r>
              <a:rPr lang="en-US"/>
              <a:t>;</a:t>
            </a:r>
          </a:p>
          <a:p>
            <a:pPr lvl="0"/>
            <a:r>
              <a:rPr lang="en-US"/>
              <a:t>	}</a:t>
            </a:r>
          </a:p>
          <a:p>
            <a:pPr lvl="0"/>
            <a:r>
              <a:rPr lang="en-US"/>
              <a:t>}</a:t>
            </a:r>
          </a:p>
        </p:txBody>
      </p:sp>
      <p:sp>
        <p:nvSpPr>
          <p:cNvPr id="5" name="Text Placeholder 3">
            <a:extLst>
              <a:ext uri="{FF2B5EF4-FFF2-40B4-BE49-F238E27FC236}">
                <a16:creationId xmlns:a16="http://schemas.microsoft.com/office/drawing/2014/main" id="{062E8C3B-38C8-284D-B81F-A3883EFCD3B1}"/>
              </a:ext>
            </a:extLst>
          </p:cNvPr>
          <p:cNvSpPr>
            <a:spLocks noGrp="1"/>
          </p:cNvSpPr>
          <p:nvPr>
            <p:ph type="body" sz="quarter" idx="11"/>
          </p:nvPr>
        </p:nvSpPr>
        <p:spPr>
          <a:xfrm>
            <a:off x="584200" y="1435100"/>
            <a:ext cx="4372489"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00100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 Light ">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371EB50-9EF0-8347-BDB8-AAAE35E90B99}"/>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5" name="Text Placeholder 4">
            <a:extLst>
              <a:ext uri="{FF2B5EF4-FFF2-40B4-BE49-F238E27FC236}">
                <a16:creationId xmlns:a16="http://schemas.microsoft.com/office/drawing/2014/main" id="{4F43C26F-BDCC-D44C-9094-89FEBD770416}"/>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418229600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 Dark">
    <p:bg>
      <p:bgRef idx="1001">
        <a:schemeClr val="bg2"/>
      </p:bgRef>
    </p:bg>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31F4DF27-352F-B044-A181-502EC8EE4347}"/>
              </a:ext>
            </a:extLst>
          </p:cNvPr>
          <p:cNvSpPr>
            <a:spLocks noGrp="1"/>
          </p:cNvSpPr>
          <p:nvPr>
            <p:ph type="body" sz="quarter" idx="10" hasCustomPrompt="1"/>
          </p:nvPr>
        </p:nvSpPr>
        <p:spPr>
          <a:xfrm>
            <a:off x="584200" y="1682416"/>
            <a:ext cx="8630653" cy="2855410"/>
          </a:xfrm>
        </p:spPr>
        <p:txBody>
          <a:bodyPr/>
          <a:lstStyle>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4400" b="0" i="0">
                <a:solidFill>
                  <a:schemeClr val="tx1"/>
                </a:solidFill>
                <a:latin typeface="Segoe UI" panose="020B0502040204020203" pitchFamily="34" charset="0"/>
                <a:cs typeface="Segoe UI" panose="020B0502040204020203" pitchFamily="34" charset="0"/>
              </a:defRPr>
            </a:lvl2pPr>
          </a:lstStyle>
          <a:p>
            <a:pPr marL="22860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This is a big statement slide.</a:t>
            </a:r>
            <a:br>
              <a:rPr lang="en-US"/>
            </a:br>
            <a:r>
              <a:rPr lang="en-US"/>
              <a:t>Font is 44pt Segoe UI Regular. </a:t>
            </a:r>
            <a:br>
              <a:rPr lang="en-US"/>
            </a:br>
            <a:r>
              <a:rPr lang="en-US"/>
              <a:t>To keep lines of text together, </a:t>
            </a:r>
            <a:br>
              <a:rPr lang="en-US"/>
            </a:br>
            <a:r>
              <a:rPr lang="en-US"/>
              <a:t>use soft returns (shift + return).</a:t>
            </a:r>
          </a:p>
          <a:p>
            <a:pPr lvl="1"/>
            <a:endParaRPr lang="en-US"/>
          </a:p>
        </p:txBody>
      </p:sp>
      <p:sp>
        <p:nvSpPr>
          <p:cNvPr id="3" name="Text Placeholder 4">
            <a:extLst>
              <a:ext uri="{FF2B5EF4-FFF2-40B4-BE49-F238E27FC236}">
                <a16:creationId xmlns:a16="http://schemas.microsoft.com/office/drawing/2014/main" id="{47445EF0-FA0E-E04F-A2BD-6DE6C1C750A2}"/>
              </a:ext>
            </a:extLst>
          </p:cNvPr>
          <p:cNvSpPr>
            <a:spLocks noGrp="1"/>
          </p:cNvSpPr>
          <p:nvPr>
            <p:ph type="body" sz="quarter" idx="11" hasCustomPrompt="1"/>
          </p:nvPr>
        </p:nvSpPr>
        <p:spPr>
          <a:xfrm>
            <a:off x="584200" y="4646279"/>
            <a:ext cx="3801311" cy="430887"/>
          </a:xfrm>
        </p:spPr>
        <p:txBody>
          <a:bodyPr/>
          <a:lstStyle>
            <a:lvl1pPr marL="0" indent="0">
              <a:buNone/>
              <a:defRPr b="0" i="0">
                <a:latin typeface="Segoe UI" panose="020B0502040204020203" pitchFamily="34" charset="0"/>
                <a:cs typeface="Segoe UI" panose="020B0502040204020203" pitchFamily="34" charset="0"/>
              </a:defRPr>
            </a:lvl1pPr>
          </a:lstStyle>
          <a:p>
            <a:pPr lvl="0"/>
            <a:r>
              <a:rPr lang="en-US"/>
              <a:t>- </a:t>
            </a:r>
            <a:r>
              <a:rPr lang="en-US" err="1"/>
              <a:t>Firstname</a:t>
            </a:r>
            <a:r>
              <a:rPr lang="en-US"/>
              <a:t> </a:t>
            </a:r>
            <a:r>
              <a:rPr lang="en-US" err="1"/>
              <a:t>Lastname</a:t>
            </a:r>
            <a:endParaRPr lang="en-US"/>
          </a:p>
        </p:txBody>
      </p:sp>
    </p:spTree>
    <p:extLst>
      <p:ext uri="{BB962C8B-B14F-4D97-AF65-F5344CB8AC3E}">
        <p14:creationId xmlns:p14="http://schemas.microsoft.com/office/powerpoint/2010/main" val="50536382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389092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620310"/>
            <a:ext cx="9144000" cy="914096"/>
          </a:xfrm>
          <a:noFill/>
        </p:spPr>
        <p:txBody>
          <a:bodyPr lIns="0" tIns="0" rIns="0" bIns="0" anchor="b" anchorCtr="0">
            <a:spAutoFit/>
          </a:bodyPr>
          <a:lstStyle>
            <a:lvl1pPr algn="l" defTabSz="932742" rtl="0" eaLnBrk="1" latinLnBrk="0" hangingPunct="1">
              <a:lnSpc>
                <a:spcPct val="90000"/>
              </a:lnSpc>
              <a:spcBef>
                <a:spcPct val="0"/>
              </a:spcBef>
              <a:buNone/>
              <a:defRPr lang="en-US" sz="6600" b="0" kern="1200" cap="none" spc="-50" baseline="0" dirty="0">
                <a:ln w="3175">
                  <a:noFill/>
                </a:ln>
                <a:solidFill>
                  <a:schemeClr val="bg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352785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_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959939"/>
            <a:ext cx="5009649" cy="553998"/>
          </a:xfrm>
        </p:spPr>
        <p:txBody>
          <a:bodyPr wrap="square" anchor="b" anchorCtr="0">
            <a:spAutoFit/>
          </a:bodyPr>
          <a:lstStyle>
            <a:lvl1pPr>
              <a:defRPr/>
            </a:lvl1pPr>
          </a:lstStyle>
          <a:p>
            <a:r>
              <a:rPr lang="en-US"/>
              <a:t>Thank you</a:t>
            </a:r>
          </a:p>
        </p:txBody>
      </p:sp>
      <p:pic>
        <p:nvPicPr>
          <p:cNvPr id="10" name="Picture 9">
            <a:extLst>
              <a:ext uri="{FF2B5EF4-FFF2-40B4-BE49-F238E27FC236}">
                <a16:creationId xmlns:a16="http://schemas.microsoft.com/office/drawing/2014/main" id="{4CF1DA62-D494-9940-9712-435B9A1FEBD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auto">
          <a:xfrm>
            <a:off x="4460510" y="1405941"/>
            <a:ext cx="7343316" cy="4724404"/>
          </a:xfrm>
          <a:prstGeom prst="rect">
            <a:avLst/>
          </a:prstGeom>
        </p:spPr>
      </p:pic>
      <p:pic>
        <p:nvPicPr>
          <p:cNvPr id="11" name="MS logo gray - EMF" descr="Microsoft logo, gray text version">
            <a:extLst>
              <a:ext uri="{FF2B5EF4-FFF2-40B4-BE49-F238E27FC236}">
                <a16:creationId xmlns:a16="http://schemas.microsoft.com/office/drawing/2014/main" id="{CC3F27BB-BD9A-454D-969B-B712823A2487}"/>
              </a:ext>
            </a:extLst>
          </p:cNvPr>
          <p:cNvPicPr>
            <a:picLocks noChangeAspect="1"/>
          </p:cNvPicPr>
          <p:nvPr userDrawn="1"/>
        </p:nvPicPr>
        <p:blipFill>
          <a:blip r:embed="rId3"/>
          <a:stretch>
            <a:fillRect/>
          </a:stretch>
        </p:blipFill>
        <p:spPr bwMode="black">
          <a:xfrm>
            <a:off x="10114001" y="594042"/>
            <a:ext cx="1366440" cy="292608"/>
          </a:xfrm>
          <a:prstGeom prst="rect">
            <a:avLst/>
          </a:prstGeom>
        </p:spPr>
      </p:pic>
      <p:pic>
        <p:nvPicPr>
          <p:cNvPr id="4" name="Picture 3">
            <a:extLst>
              <a:ext uri="{FF2B5EF4-FFF2-40B4-BE49-F238E27FC236}">
                <a16:creationId xmlns:a16="http://schemas.microsoft.com/office/drawing/2014/main" id="{06D7BFD9-7E2D-A14A-895B-9725CA795DE3}"/>
              </a:ext>
            </a:extLst>
          </p:cNvPr>
          <p:cNvPicPr>
            <a:picLocks noChangeAspect="1"/>
          </p:cNvPicPr>
          <p:nvPr userDrawn="1"/>
        </p:nvPicPr>
        <p:blipFill>
          <a:blip r:embed="rId4"/>
          <a:stretch>
            <a:fillRect/>
          </a:stretch>
        </p:blipFill>
        <p:spPr>
          <a:xfrm>
            <a:off x="582043" y="595841"/>
            <a:ext cx="2852533" cy="294555"/>
          </a:xfrm>
          <a:prstGeom prst="rect">
            <a:avLst/>
          </a:prstGeom>
        </p:spPr>
      </p:pic>
      <p:sp>
        <p:nvSpPr>
          <p:cNvPr id="7" name="Text Placeholder 6">
            <a:extLst>
              <a:ext uri="{FF2B5EF4-FFF2-40B4-BE49-F238E27FC236}">
                <a16:creationId xmlns:a16="http://schemas.microsoft.com/office/drawing/2014/main" id="{2FB02C4B-E89E-E346-8FF5-74246DC5FDE5}"/>
              </a:ext>
            </a:extLst>
          </p:cNvPr>
          <p:cNvSpPr>
            <a:spLocks noGrp="1"/>
          </p:cNvSpPr>
          <p:nvPr>
            <p:ph type="body" sz="quarter" idx="10" hasCustomPrompt="1"/>
          </p:nvPr>
        </p:nvSpPr>
        <p:spPr>
          <a:xfrm>
            <a:off x="3516254" y="583282"/>
            <a:ext cx="4830577" cy="307777"/>
          </a:xfrm>
        </p:spPr>
        <p:txBody>
          <a:bodyPr/>
          <a:lstStyle>
            <a:lvl1pPr marL="0" indent="0">
              <a:buNone/>
              <a:defRPr sz="2000">
                <a:latin typeface="+mn-lt"/>
              </a:defRPr>
            </a:lvl1pPr>
          </a:lstStyle>
          <a:p>
            <a:pPr lvl="0"/>
            <a:r>
              <a:rPr lang="en-US"/>
              <a:t>| Your team name (optional)</a:t>
            </a:r>
          </a:p>
        </p:txBody>
      </p:sp>
      <p:sp>
        <p:nvSpPr>
          <p:cNvPr id="8" name="Text Placeholder 4">
            <a:extLst>
              <a:ext uri="{FF2B5EF4-FFF2-40B4-BE49-F238E27FC236}">
                <a16:creationId xmlns:a16="http://schemas.microsoft.com/office/drawing/2014/main" id="{286EFD28-E016-3A4E-95CD-58CE27D16D51}"/>
              </a:ext>
            </a:extLst>
          </p:cNvPr>
          <p:cNvSpPr>
            <a:spLocks noGrp="1"/>
          </p:cNvSpPr>
          <p:nvPr>
            <p:ph type="body" sz="quarter" idx="12" hasCustomPrompt="1"/>
          </p:nvPr>
        </p:nvSpPr>
        <p:spPr>
          <a:xfrm>
            <a:off x="582043" y="2967548"/>
            <a:ext cx="4167886" cy="615553"/>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For on-demand links for session PPTs and videos, please visit:</a:t>
            </a:r>
          </a:p>
        </p:txBody>
      </p:sp>
      <p:sp>
        <p:nvSpPr>
          <p:cNvPr id="9" name="Text Placeholder 4">
            <a:extLst>
              <a:ext uri="{FF2B5EF4-FFF2-40B4-BE49-F238E27FC236}">
                <a16:creationId xmlns:a16="http://schemas.microsoft.com/office/drawing/2014/main" id="{F7CA656F-9683-184E-98F7-444EEE7E898B}"/>
              </a:ext>
            </a:extLst>
          </p:cNvPr>
          <p:cNvSpPr>
            <a:spLocks noGrp="1"/>
          </p:cNvSpPr>
          <p:nvPr>
            <p:ph type="body" sz="quarter" idx="13" hasCustomPrompt="1"/>
          </p:nvPr>
        </p:nvSpPr>
        <p:spPr>
          <a:xfrm>
            <a:off x="582043" y="3756915"/>
            <a:ext cx="4167886" cy="279797"/>
          </a:xfrm>
          <a:noFill/>
        </p:spPr>
        <p:txBody>
          <a:bodyPr wrap="square" lIns="0" tIns="0" rIns="0" bIns="0">
            <a:spAutoFit/>
          </a:bodyPr>
          <a:lstStyle>
            <a:lvl1pPr marL="0" indent="0">
              <a:spcBef>
                <a:spcPts val="0"/>
              </a:spcBef>
              <a:buNone/>
              <a:defRPr sz="2000" spc="0" baseline="0">
                <a:solidFill>
                  <a:srgbClr val="0078D4"/>
                </a:solidFill>
                <a:latin typeface="+mn-lt"/>
                <a:cs typeface="Segoe UI" panose="020B0502040204020203" pitchFamily="34" charset="0"/>
              </a:defRPr>
            </a:lvl1pPr>
          </a:lstStyle>
          <a:p>
            <a:pPr lvl="0"/>
            <a:r>
              <a:rPr lang="en-US"/>
              <a:t>https://</a:t>
            </a:r>
            <a:r>
              <a:rPr lang="en-US" err="1"/>
              <a:t>aka.ms</a:t>
            </a:r>
            <a:r>
              <a:rPr lang="en-US"/>
              <a:t>/1ESday</a:t>
            </a:r>
          </a:p>
        </p:txBody>
      </p:sp>
      <p:sp>
        <p:nvSpPr>
          <p:cNvPr id="13" name="Text Placeholder 4">
            <a:extLst>
              <a:ext uri="{FF2B5EF4-FFF2-40B4-BE49-F238E27FC236}">
                <a16:creationId xmlns:a16="http://schemas.microsoft.com/office/drawing/2014/main" id="{7C1F555B-7E59-1E4D-A95D-77D21C84765C}"/>
              </a:ext>
            </a:extLst>
          </p:cNvPr>
          <p:cNvSpPr>
            <a:spLocks noGrp="1"/>
          </p:cNvSpPr>
          <p:nvPr>
            <p:ph type="body" sz="quarter" idx="14" hasCustomPrompt="1"/>
          </p:nvPr>
        </p:nvSpPr>
        <p:spPr>
          <a:xfrm>
            <a:off x="582043" y="5417971"/>
            <a:ext cx="4167886" cy="307777"/>
          </a:xfrm>
          <a:noFill/>
        </p:spPr>
        <p:txBody>
          <a:bodyPr wrap="square" lIns="0" tIns="0" rIns="0" bIns="0">
            <a:spAutoFit/>
          </a:bodyPr>
          <a:lstStyle>
            <a:lvl1pPr marL="0" indent="0">
              <a:spcBef>
                <a:spcPts val="0"/>
              </a:spcBef>
              <a:buNone/>
              <a:defRPr sz="2000" b="1" i="0" spc="0" baseline="0">
                <a:gradFill>
                  <a:gsLst>
                    <a:gs pos="91000">
                      <a:schemeClr val="tx1"/>
                    </a:gs>
                    <a:gs pos="0">
                      <a:schemeClr val="tx1"/>
                    </a:gs>
                  </a:gsLst>
                  <a:lin ang="5400000" scaled="0"/>
                </a:gradFill>
                <a:latin typeface="Segoe UI Semibold" panose="020B0502040204020203" pitchFamily="34" charset="0"/>
                <a:cs typeface="Segoe UI Semibold" panose="020B0502040204020203" pitchFamily="34" charset="0"/>
              </a:defRPr>
            </a:lvl1pPr>
          </a:lstStyle>
          <a:p>
            <a:pPr lvl="0"/>
            <a:r>
              <a:rPr lang="en-US"/>
              <a:t>See you next year!</a:t>
            </a:r>
          </a:p>
        </p:txBody>
      </p:sp>
      <p:sp>
        <p:nvSpPr>
          <p:cNvPr id="14" name="Text Placeholder 4">
            <a:extLst>
              <a:ext uri="{FF2B5EF4-FFF2-40B4-BE49-F238E27FC236}">
                <a16:creationId xmlns:a16="http://schemas.microsoft.com/office/drawing/2014/main" id="{D41516D0-9CCA-354A-9DF7-D47FD55DD33D}"/>
              </a:ext>
            </a:extLst>
          </p:cNvPr>
          <p:cNvSpPr>
            <a:spLocks noGrp="1"/>
          </p:cNvSpPr>
          <p:nvPr>
            <p:ph type="body" sz="quarter" idx="15" hasCustomPrompt="1"/>
          </p:nvPr>
        </p:nvSpPr>
        <p:spPr>
          <a:xfrm>
            <a:off x="582043" y="5789616"/>
            <a:ext cx="4167886"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Thursday, January 30, 2020</a:t>
            </a:r>
          </a:p>
        </p:txBody>
      </p:sp>
    </p:spTree>
    <p:extLst>
      <p:ext uri="{BB962C8B-B14F-4D97-AF65-F5344CB8AC3E}">
        <p14:creationId xmlns:p14="http://schemas.microsoft.com/office/powerpoint/2010/main" val="3032486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360">
          <p15:clr>
            <a:srgbClr val="FBAE40"/>
          </p15:clr>
        </p15:guide>
        <p15:guide id="7" pos="2996">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52946261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F415B-6F19-40F0-8D7D-31272F0987F8}"/>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D36BADB-01F3-4949-8DF7-F4E683576C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7DDCE4-F12F-40BE-8947-F018A0D31F36}"/>
              </a:ext>
            </a:extLst>
          </p:cNvPr>
          <p:cNvSpPr>
            <a:spLocks noGrp="1"/>
          </p:cNvSpPr>
          <p:nvPr>
            <p:ph type="dt" sz="half" idx="10"/>
          </p:nvPr>
        </p:nvSpPr>
        <p:spPr>
          <a:xfrm>
            <a:off x="838200" y="6356350"/>
            <a:ext cx="2743200" cy="365125"/>
          </a:xfrm>
          <a:prstGeom prst="rect">
            <a:avLst/>
          </a:prstGeom>
        </p:spPr>
        <p:txBody>
          <a:bodyPr/>
          <a:lstStyle/>
          <a:p>
            <a:fld id="{8EACF483-906A-4A16-A7DA-3FEABE8174D8}" type="datetimeFigureOut">
              <a:rPr lang="en-US" smtClean="0"/>
              <a:t>6/2/2020</a:t>
            </a:fld>
            <a:endParaRPr lang="en-US"/>
          </a:p>
        </p:txBody>
      </p:sp>
      <p:sp>
        <p:nvSpPr>
          <p:cNvPr id="5" name="Footer Placeholder 4">
            <a:extLst>
              <a:ext uri="{FF2B5EF4-FFF2-40B4-BE49-F238E27FC236}">
                <a16:creationId xmlns:a16="http://schemas.microsoft.com/office/drawing/2014/main" id="{666A4D94-E6B9-4B48-AF3E-7718696E9EED}"/>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23B1B12-1402-4902-A48A-28DE0DAAE572}"/>
              </a:ext>
            </a:extLst>
          </p:cNvPr>
          <p:cNvSpPr>
            <a:spLocks noGrp="1"/>
          </p:cNvSpPr>
          <p:nvPr>
            <p:ph type="sldNum" sz="quarter" idx="12"/>
          </p:nvPr>
        </p:nvSpPr>
        <p:spPr>
          <a:xfrm>
            <a:off x="8610600" y="6356350"/>
            <a:ext cx="2743200" cy="365125"/>
          </a:xfrm>
          <a:prstGeom prst="rect">
            <a:avLst/>
          </a:prstGeom>
        </p:spPr>
        <p:txBody>
          <a:bodyPr/>
          <a:lstStyle/>
          <a:p>
            <a:fld id="{78E59141-301B-4AE7-BADE-267ABA449418}" type="slidenum">
              <a:rPr lang="en-US" smtClean="0"/>
              <a:t>‹#›</a:t>
            </a:fld>
            <a:endParaRPr lang="en-US"/>
          </a:p>
        </p:txBody>
      </p:sp>
    </p:spTree>
    <p:extLst>
      <p:ext uri="{BB962C8B-B14F-4D97-AF65-F5344CB8AC3E}">
        <p14:creationId xmlns:p14="http://schemas.microsoft.com/office/powerpoint/2010/main" val="183919332"/>
      </p:ext>
    </p:extLst>
  </p:cSld>
  <p:clrMapOvr>
    <a:masterClrMapping/>
  </p:clrMapOvr>
  <mc:AlternateContent xmlns:mc="http://schemas.openxmlformats.org/markup-compatibility/2006" xmlns:p14="http://schemas.microsoft.com/office/powerpoint/2010/main">
    <mc:Choice Requires="p14">
      <p:transition p14:dur="100">
        <p:fade/>
      </p:transition>
    </mc:Choice>
    <mc:Fallback xmlns="">
      <p:transition>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A4AE-5EAC-4862-82ED-002DB8153B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DC07E0-7610-4587-A588-115B9A1E178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1E218E-5CB4-451F-BA34-CB2FB701BD55}"/>
              </a:ext>
            </a:extLst>
          </p:cNvPr>
          <p:cNvSpPr>
            <a:spLocks noGrp="1"/>
          </p:cNvSpPr>
          <p:nvPr>
            <p:ph type="dt" sz="half" idx="10"/>
          </p:nvPr>
        </p:nvSpPr>
        <p:spPr/>
        <p:txBody>
          <a:bodyPr/>
          <a:lstStyle/>
          <a:p>
            <a:fld id="{9F11250F-6F79-43F2-B663-A4B092B3BBCD}" type="datetimeFigureOut">
              <a:rPr lang="en-US" smtClean="0"/>
              <a:t>6/2/2020</a:t>
            </a:fld>
            <a:endParaRPr lang="en-US"/>
          </a:p>
        </p:txBody>
      </p:sp>
      <p:sp>
        <p:nvSpPr>
          <p:cNvPr id="5" name="Footer Placeholder 4">
            <a:extLst>
              <a:ext uri="{FF2B5EF4-FFF2-40B4-BE49-F238E27FC236}">
                <a16:creationId xmlns:a16="http://schemas.microsoft.com/office/drawing/2014/main" id="{BA1F19B7-B8BD-499F-AB50-548CC464A8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A682C5-B0B2-4027-980B-BEA2672218FD}"/>
              </a:ext>
            </a:extLst>
          </p:cNvPr>
          <p:cNvSpPr>
            <a:spLocks noGrp="1"/>
          </p:cNvSpPr>
          <p:nvPr>
            <p:ph type="sldNum" sz="quarter" idx="12"/>
          </p:nvPr>
        </p:nvSpPr>
        <p:spPr/>
        <p:txBody>
          <a:bodyPr/>
          <a:lstStyle/>
          <a:p>
            <a:fld id="{5A383291-743F-4851-9FAD-05855EFDA242}" type="slidenum">
              <a:rPr lang="en-US" smtClean="0"/>
              <a:t>‹#›</a:t>
            </a:fld>
            <a:endParaRPr lang="en-US"/>
          </a:p>
        </p:txBody>
      </p:sp>
    </p:spTree>
    <p:extLst>
      <p:ext uri="{BB962C8B-B14F-4D97-AF65-F5344CB8AC3E}">
        <p14:creationId xmlns:p14="http://schemas.microsoft.com/office/powerpoint/2010/main" val="315019966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Event nam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4" name="TextBox 3">
            <a:extLst>
              <a:ext uri="{FF2B5EF4-FFF2-40B4-BE49-F238E27FC236}">
                <a16:creationId xmlns:a16="http://schemas.microsoft.com/office/drawing/2014/main" id="{2652174A-D56B-408A-B01B-C46837743F4E}"/>
              </a:ext>
            </a:extLst>
          </p:cNvPr>
          <p:cNvSpPr txBox="1"/>
          <p:nvPr userDrawn="1"/>
        </p:nvSpPr>
        <p:spPr>
          <a:xfrm>
            <a:off x="596392" y="4305692"/>
            <a:ext cx="3596640" cy="307777"/>
          </a:xfrm>
          <a:prstGeom prst="rect">
            <a:avLst/>
          </a:prstGeom>
          <a:noFill/>
        </p:spPr>
        <p:txBody>
          <a:bodyPr wrap="square" lIns="0" tIns="0" rIns="0" bIns="0" rtlCol="0">
            <a:spAutoFit/>
          </a:bodyPr>
          <a:lstStyle/>
          <a:p>
            <a:pPr algn="l"/>
            <a:r>
              <a:rPr lang="en-US" sz="2000" spc="30" baseline="0">
                <a:gradFill>
                  <a:gsLst>
                    <a:gs pos="2917">
                      <a:schemeClr val="bg1"/>
                    </a:gs>
                    <a:gs pos="30000">
                      <a:schemeClr val="bg1"/>
                    </a:gs>
                  </a:gsLst>
                  <a:lin ang="5400000" scaled="0"/>
                </a:gradFill>
              </a:rPr>
              <a:t>October 22–24, 2018</a:t>
            </a:r>
          </a:p>
        </p:txBody>
      </p:sp>
      <p:sp>
        <p:nvSpPr>
          <p:cNvPr id="12" name="TextBox 11">
            <a:extLst>
              <a:ext uri="{FF2B5EF4-FFF2-40B4-BE49-F238E27FC236}">
                <a16:creationId xmlns:a16="http://schemas.microsoft.com/office/drawing/2014/main" id="{569DC1C2-356B-4717-8183-A572EADA9745}"/>
              </a:ext>
            </a:extLst>
          </p:cNvPr>
          <p:cNvSpPr txBox="1"/>
          <p:nvPr userDrawn="1"/>
        </p:nvSpPr>
        <p:spPr>
          <a:xfrm>
            <a:off x="559816" y="3206852"/>
            <a:ext cx="4938776" cy="677108"/>
          </a:xfrm>
          <a:prstGeom prst="rect">
            <a:avLst/>
          </a:prstGeom>
          <a:noFill/>
        </p:spPr>
        <p:txBody>
          <a:bodyPr wrap="square" lIns="0" tIns="0" rIns="0" bIns="0" rtlCol="0">
            <a:spAutoFit/>
          </a:bodyPr>
          <a:lstStyle/>
          <a:p>
            <a:pPr algn="l"/>
            <a:r>
              <a:rPr lang="en-US" sz="4400" spc="-30" baseline="0">
                <a:gradFill>
                  <a:gsLst>
                    <a:gs pos="2917">
                      <a:schemeClr val="bg1"/>
                    </a:gs>
                    <a:gs pos="30000">
                      <a:schemeClr val="bg1"/>
                    </a:gs>
                  </a:gsLst>
                  <a:lin ang="5400000" scaled="0"/>
                </a:gradFill>
              </a:rPr>
              <a:t>Global CIO Summit</a:t>
            </a:r>
          </a:p>
        </p:txBody>
      </p:sp>
    </p:spTree>
    <p:extLst>
      <p:ext uri="{BB962C8B-B14F-4D97-AF65-F5344CB8AC3E}">
        <p14:creationId xmlns:p14="http://schemas.microsoft.com/office/powerpoint/2010/main" val="42423473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Slid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700447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90098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amp;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9223639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32367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97431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795587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77849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78219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54142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0943709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5480528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slid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88724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slid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44699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title ">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3477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714652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96014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28625784-8335-4D2D-BC82-7E7CFF4D82A3}"/>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7256E492-F940-4362-BF4F-08C32C81D580}"/>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83106100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Notes slide Layout">
    <p:bg>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black"/>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black">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6520283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E9831-A30F-4B01-9F1B-150D76281D4A}"/>
              </a:ext>
            </a:extLst>
          </p:cNvPr>
          <p:cNvSpPr>
            <a:spLocks noGrp="1"/>
          </p:cNvSpPr>
          <p:nvPr>
            <p:ph type="title" hasCustomPrompt="1"/>
          </p:nvPr>
        </p:nvSpPr>
        <p:spPr>
          <a:xfrm>
            <a:off x="588263" y="-453671"/>
            <a:ext cx="2250187" cy="307777"/>
          </a:xfrm>
        </p:spPr>
        <p:txBody>
          <a:bodyPr anchor="b"/>
          <a:lstStyle>
            <a:lvl1pPr>
              <a:defRPr sz="2000"/>
            </a:lvl1pPr>
          </a:lstStyle>
          <a:p>
            <a:r>
              <a:rPr lang="en-US" dirty="0"/>
              <a:t>Microsoft Ignite</a:t>
            </a:r>
          </a:p>
        </p:txBody>
      </p:sp>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0752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7E582958-B9FC-45CD-B97B-46119EB37ECC}"/>
              </a:ext>
            </a:extLst>
          </p:cNvPr>
          <p:cNvSpPr>
            <a:spLocks noGrp="1"/>
          </p:cNvSpPr>
          <p:nvPr>
            <p:ph type="body" sz="quarter" idx="14" hasCustomPrompt="1"/>
          </p:nvPr>
        </p:nvSpPr>
        <p:spPr>
          <a:xfrm>
            <a:off x="584200" y="6016752"/>
            <a:ext cx="55138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971742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8" name="Text Placeholder 4">
            <a:extLst>
              <a:ext uri="{FF2B5EF4-FFF2-40B4-BE49-F238E27FC236}">
                <a16:creationId xmlns:a16="http://schemas.microsoft.com/office/drawing/2014/main" id="{6551D545-C251-4D4D-AB3D-52FE003820E0}"/>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7" name="Picture 6" descr="Microsoft Ignite cube graphic">
            <a:extLst>
              <a:ext uri="{FF2B5EF4-FFF2-40B4-BE49-F238E27FC236}">
                <a16:creationId xmlns:a16="http://schemas.microsoft.com/office/drawing/2014/main" id="{401D67D2-C1F9-48BE-931F-741D00A15B06}"/>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091552" y="0"/>
            <a:ext cx="8100447"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7390365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0213" cy="1107996"/>
          </a:xfrm>
          <a:noFill/>
        </p:spPr>
        <p:txBody>
          <a:bodyPr wrap="square"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021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
        <p:nvSpPr>
          <p:cNvPr id="7" name="Text Placeholder 4">
            <a:extLst>
              <a:ext uri="{FF2B5EF4-FFF2-40B4-BE49-F238E27FC236}">
                <a16:creationId xmlns:a16="http://schemas.microsoft.com/office/drawing/2014/main" id="{29E8D49A-E1F4-4A07-AB4E-D44DDE006610}"/>
              </a:ext>
            </a:extLst>
          </p:cNvPr>
          <p:cNvSpPr>
            <a:spLocks noGrp="1"/>
          </p:cNvSpPr>
          <p:nvPr>
            <p:ph type="body" sz="quarter" idx="14" hasCustomPrompt="1"/>
          </p:nvPr>
        </p:nvSpPr>
        <p:spPr>
          <a:xfrm>
            <a:off x="584199" y="6016752"/>
            <a:ext cx="5510213"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032741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39">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Text Placeholder 4">
            <a:extLst>
              <a:ext uri="{FF2B5EF4-FFF2-40B4-BE49-F238E27FC236}">
                <a16:creationId xmlns:a16="http://schemas.microsoft.com/office/drawing/2014/main" id="{15DA218C-BA83-4181-901D-C486606417EB}"/>
              </a:ext>
            </a:extLst>
          </p:cNvPr>
          <p:cNvSpPr>
            <a:spLocks noGrp="1"/>
          </p:cNvSpPr>
          <p:nvPr>
            <p:ph type="body" sz="quarter" idx="14" hasCustomPrompt="1"/>
          </p:nvPr>
        </p:nvSpPr>
        <p:spPr>
          <a:xfrm>
            <a:off x="584200" y="6016752"/>
            <a:ext cx="4142232" cy="307777"/>
          </a:xfrm>
          <a:noFill/>
        </p:spPr>
        <p:txBody>
          <a:bodyPr wrap="square" lIns="0" tIns="0" rIns="0" bIns="0" anchor="b">
            <a:noAutofit/>
          </a:bodyPr>
          <a:lstStyle>
            <a:lvl1pPr marL="0" indent="0" algn="l">
              <a:spcBef>
                <a:spcPts val="0"/>
              </a:spcBef>
              <a:buNone/>
              <a:defRPr sz="1800"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dirty="0"/>
              <a:t>Session code</a:t>
            </a:r>
          </a:p>
        </p:txBody>
      </p:sp>
      <p:pic>
        <p:nvPicPr>
          <p:cNvPr id="6" name="Picture 5" descr="A person sitting at a table using a computer&#10;&#10;Description automatically generated">
            <a:extLst>
              <a:ext uri="{FF2B5EF4-FFF2-40B4-BE49-F238E27FC236}">
                <a16:creationId xmlns:a16="http://schemas.microsoft.com/office/drawing/2014/main" id="{1B5497F1-768F-45ED-85F1-D14B37BE1F7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5334000" y="0"/>
            <a:ext cx="6858000" cy="6858000"/>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83638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587402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764743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35531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theme" Target="../theme/theme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4.xml"/><Relationship Id="rId18" Type="http://schemas.openxmlformats.org/officeDocument/2006/relationships/slideLayout" Target="../slideLayouts/slideLayout59.xml"/><Relationship Id="rId26" Type="http://schemas.openxmlformats.org/officeDocument/2006/relationships/slideLayout" Target="../slideLayouts/slideLayout67.xml"/><Relationship Id="rId3" Type="http://schemas.openxmlformats.org/officeDocument/2006/relationships/slideLayout" Target="../slideLayouts/slideLayout44.xml"/><Relationship Id="rId21" Type="http://schemas.openxmlformats.org/officeDocument/2006/relationships/slideLayout" Target="../slideLayouts/slideLayout62.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17" Type="http://schemas.openxmlformats.org/officeDocument/2006/relationships/slideLayout" Target="../slideLayouts/slideLayout58.xml"/><Relationship Id="rId25" Type="http://schemas.openxmlformats.org/officeDocument/2006/relationships/slideLayout" Target="../slideLayouts/slideLayout66.xml"/><Relationship Id="rId33" Type="http://schemas.openxmlformats.org/officeDocument/2006/relationships/image" Target="../media/image14.emf"/><Relationship Id="rId2" Type="http://schemas.openxmlformats.org/officeDocument/2006/relationships/slideLayout" Target="../slideLayouts/slideLayout43.xml"/><Relationship Id="rId16" Type="http://schemas.openxmlformats.org/officeDocument/2006/relationships/slideLayout" Target="../slideLayouts/slideLayout57.xml"/><Relationship Id="rId20" Type="http://schemas.openxmlformats.org/officeDocument/2006/relationships/slideLayout" Target="../slideLayouts/slideLayout61.xml"/><Relationship Id="rId29" Type="http://schemas.openxmlformats.org/officeDocument/2006/relationships/slideLayout" Target="../slideLayouts/slideLayout70.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24" Type="http://schemas.openxmlformats.org/officeDocument/2006/relationships/slideLayout" Target="../slideLayouts/slideLayout65.xml"/><Relationship Id="rId32" Type="http://schemas.openxmlformats.org/officeDocument/2006/relationships/theme" Target="../theme/theme3.xml"/><Relationship Id="rId5" Type="http://schemas.openxmlformats.org/officeDocument/2006/relationships/slideLayout" Target="../slideLayouts/slideLayout46.xml"/><Relationship Id="rId15" Type="http://schemas.openxmlformats.org/officeDocument/2006/relationships/slideLayout" Target="../slideLayouts/slideLayout56.xml"/><Relationship Id="rId23" Type="http://schemas.openxmlformats.org/officeDocument/2006/relationships/slideLayout" Target="../slideLayouts/slideLayout64.xml"/><Relationship Id="rId28" Type="http://schemas.openxmlformats.org/officeDocument/2006/relationships/slideLayout" Target="../slideLayouts/slideLayout69.xml"/><Relationship Id="rId10" Type="http://schemas.openxmlformats.org/officeDocument/2006/relationships/slideLayout" Target="../slideLayouts/slideLayout51.xml"/><Relationship Id="rId19" Type="http://schemas.openxmlformats.org/officeDocument/2006/relationships/slideLayout" Target="../slideLayouts/slideLayout60.xml"/><Relationship Id="rId31" Type="http://schemas.openxmlformats.org/officeDocument/2006/relationships/slideLayout" Target="../slideLayouts/slideLayout72.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 Id="rId22" Type="http://schemas.openxmlformats.org/officeDocument/2006/relationships/slideLayout" Target="../slideLayouts/slideLayout63.xml"/><Relationship Id="rId27" Type="http://schemas.openxmlformats.org/officeDocument/2006/relationships/slideLayout" Target="../slideLayouts/slideLayout68.xml"/><Relationship Id="rId30" Type="http://schemas.openxmlformats.org/officeDocument/2006/relationships/slideLayout" Target="../slideLayouts/slideLayout71.xml"/><Relationship Id="rId8" Type="http://schemas.openxmlformats.org/officeDocument/2006/relationships/slideLayout" Target="../slideLayouts/slideLayout4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0.xml"/><Relationship Id="rId13" Type="http://schemas.openxmlformats.org/officeDocument/2006/relationships/slideLayout" Target="../slideLayouts/slideLayout85.xml"/><Relationship Id="rId18" Type="http://schemas.openxmlformats.org/officeDocument/2006/relationships/slideLayout" Target="../slideLayouts/slideLayout90.xml"/><Relationship Id="rId3" Type="http://schemas.openxmlformats.org/officeDocument/2006/relationships/slideLayout" Target="../slideLayouts/slideLayout75.xml"/><Relationship Id="rId21" Type="http://schemas.openxmlformats.org/officeDocument/2006/relationships/image" Target="../media/image14.emf"/><Relationship Id="rId7" Type="http://schemas.openxmlformats.org/officeDocument/2006/relationships/slideLayout" Target="../slideLayouts/slideLayout79.xml"/><Relationship Id="rId12" Type="http://schemas.openxmlformats.org/officeDocument/2006/relationships/slideLayout" Target="../slideLayouts/slideLayout84.xml"/><Relationship Id="rId17" Type="http://schemas.openxmlformats.org/officeDocument/2006/relationships/slideLayout" Target="../slideLayouts/slideLayout89.xml"/><Relationship Id="rId2" Type="http://schemas.openxmlformats.org/officeDocument/2006/relationships/slideLayout" Target="../slideLayouts/slideLayout74.xml"/><Relationship Id="rId16" Type="http://schemas.openxmlformats.org/officeDocument/2006/relationships/slideLayout" Target="../slideLayouts/slideLayout88.xml"/><Relationship Id="rId20" Type="http://schemas.openxmlformats.org/officeDocument/2006/relationships/theme" Target="../theme/theme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5" Type="http://schemas.openxmlformats.org/officeDocument/2006/relationships/slideLayout" Target="../slideLayouts/slideLayout87.xml"/><Relationship Id="rId10" Type="http://schemas.openxmlformats.org/officeDocument/2006/relationships/slideLayout" Target="../slideLayouts/slideLayout82.xml"/><Relationship Id="rId19" Type="http://schemas.openxmlformats.org/officeDocument/2006/relationships/slideLayout" Target="../slideLayouts/slideLayout91.xml"/><Relationship Id="rId4" Type="http://schemas.openxmlformats.org/officeDocument/2006/relationships/slideLayout" Target="../slideLayouts/slideLayout76.xml"/><Relationship Id="rId9" Type="http://schemas.openxmlformats.org/officeDocument/2006/relationships/slideLayout" Target="../slideLayouts/slideLayout81.xml"/><Relationship Id="rId14" Type="http://schemas.openxmlformats.org/officeDocument/2006/relationships/slideLayout" Target="../slideLayouts/slideLayout86.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4.xml"/><Relationship Id="rId18" Type="http://schemas.openxmlformats.org/officeDocument/2006/relationships/slideLayout" Target="../slideLayouts/slideLayout109.xml"/><Relationship Id="rId26" Type="http://schemas.openxmlformats.org/officeDocument/2006/relationships/slideLayout" Target="../slideLayouts/slideLayout117.xml"/><Relationship Id="rId3" Type="http://schemas.openxmlformats.org/officeDocument/2006/relationships/slideLayout" Target="../slideLayouts/slideLayout94.xml"/><Relationship Id="rId21" Type="http://schemas.openxmlformats.org/officeDocument/2006/relationships/slideLayout" Target="../slideLayouts/slideLayout112.xml"/><Relationship Id="rId34" Type="http://schemas.openxmlformats.org/officeDocument/2006/relationships/image" Target="../media/image1.emf"/><Relationship Id="rId7" Type="http://schemas.openxmlformats.org/officeDocument/2006/relationships/slideLayout" Target="../slideLayouts/slideLayout98.xml"/><Relationship Id="rId12" Type="http://schemas.openxmlformats.org/officeDocument/2006/relationships/slideLayout" Target="../slideLayouts/slideLayout103.xml"/><Relationship Id="rId17" Type="http://schemas.openxmlformats.org/officeDocument/2006/relationships/slideLayout" Target="../slideLayouts/slideLayout108.xml"/><Relationship Id="rId25" Type="http://schemas.openxmlformats.org/officeDocument/2006/relationships/slideLayout" Target="../slideLayouts/slideLayout116.xml"/><Relationship Id="rId33" Type="http://schemas.openxmlformats.org/officeDocument/2006/relationships/theme" Target="../theme/theme5.xml"/><Relationship Id="rId2" Type="http://schemas.openxmlformats.org/officeDocument/2006/relationships/slideLayout" Target="../slideLayouts/slideLayout93.xml"/><Relationship Id="rId16" Type="http://schemas.openxmlformats.org/officeDocument/2006/relationships/slideLayout" Target="../slideLayouts/slideLayout107.xml"/><Relationship Id="rId20" Type="http://schemas.openxmlformats.org/officeDocument/2006/relationships/slideLayout" Target="../slideLayouts/slideLayout111.xml"/><Relationship Id="rId29" Type="http://schemas.openxmlformats.org/officeDocument/2006/relationships/slideLayout" Target="../slideLayouts/slideLayout120.xml"/><Relationship Id="rId1" Type="http://schemas.openxmlformats.org/officeDocument/2006/relationships/slideLayout" Target="../slideLayouts/slideLayout92.xml"/><Relationship Id="rId6" Type="http://schemas.openxmlformats.org/officeDocument/2006/relationships/slideLayout" Target="../slideLayouts/slideLayout97.xml"/><Relationship Id="rId11" Type="http://schemas.openxmlformats.org/officeDocument/2006/relationships/slideLayout" Target="../slideLayouts/slideLayout102.xml"/><Relationship Id="rId24" Type="http://schemas.openxmlformats.org/officeDocument/2006/relationships/slideLayout" Target="../slideLayouts/slideLayout115.xml"/><Relationship Id="rId32" Type="http://schemas.openxmlformats.org/officeDocument/2006/relationships/slideLayout" Target="../slideLayouts/slideLayout123.xml"/><Relationship Id="rId5" Type="http://schemas.openxmlformats.org/officeDocument/2006/relationships/slideLayout" Target="../slideLayouts/slideLayout96.xml"/><Relationship Id="rId15" Type="http://schemas.openxmlformats.org/officeDocument/2006/relationships/slideLayout" Target="../slideLayouts/slideLayout106.xml"/><Relationship Id="rId23" Type="http://schemas.openxmlformats.org/officeDocument/2006/relationships/slideLayout" Target="../slideLayouts/slideLayout114.xml"/><Relationship Id="rId28" Type="http://schemas.openxmlformats.org/officeDocument/2006/relationships/slideLayout" Target="../slideLayouts/slideLayout119.xml"/><Relationship Id="rId10" Type="http://schemas.openxmlformats.org/officeDocument/2006/relationships/slideLayout" Target="../slideLayouts/slideLayout101.xml"/><Relationship Id="rId19" Type="http://schemas.openxmlformats.org/officeDocument/2006/relationships/slideLayout" Target="../slideLayouts/slideLayout110.xml"/><Relationship Id="rId31" Type="http://schemas.openxmlformats.org/officeDocument/2006/relationships/slideLayout" Target="../slideLayouts/slideLayout122.xml"/><Relationship Id="rId4" Type="http://schemas.openxmlformats.org/officeDocument/2006/relationships/slideLayout" Target="../slideLayouts/slideLayout95.xml"/><Relationship Id="rId9" Type="http://schemas.openxmlformats.org/officeDocument/2006/relationships/slideLayout" Target="../slideLayouts/slideLayout100.xml"/><Relationship Id="rId14" Type="http://schemas.openxmlformats.org/officeDocument/2006/relationships/slideLayout" Target="../slideLayouts/slideLayout105.xml"/><Relationship Id="rId22" Type="http://schemas.openxmlformats.org/officeDocument/2006/relationships/slideLayout" Target="../slideLayouts/slideLayout113.xml"/><Relationship Id="rId27" Type="http://schemas.openxmlformats.org/officeDocument/2006/relationships/slideLayout" Target="../slideLayouts/slideLayout118.xml"/><Relationship Id="rId30" Type="http://schemas.openxmlformats.org/officeDocument/2006/relationships/slideLayout" Target="../slideLayouts/slideLayout121.xml"/><Relationship Id="rId8" Type="http://schemas.openxmlformats.org/officeDocument/2006/relationships/slideLayout" Target="../slideLayouts/slideLayout99.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34" Type="http://schemas.openxmlformats.org/officeDocument/2006/relationships/image" Target="../media/image14.emf"/><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theme" Target="../theme/theme6.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8" Type="http://schemas.openxmlformats.org/officeDocument/2006/relationships/slideLayout" Target="../slideLayouts/slideLayout1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77" r:id="rId1"/>
    <p:sldLayoutId id="2147484833" r:id="rId2"/>
    <p:sldLayoutId id="2147484834" r:id="rId3"/>
    <p:sldLayoutId id="2147484710" r:id="rId4"/>
    <p:sldLayoutId id="2147484240" r:id="rId5"/>
    <p:sldLayoutId id="2147484736" r:id="rId6"/>
    <p:sldLayoutId id="2147484474" r:id="rId7"/>
    <p:sldLayoutId id="2147484639" r:id="rId8"/>
    <p:sldLayoutId id="2147484603" r:id="rId9"/>
    <p:sldLayoutId id="2147484751" r:id="rId10"/>
    <p:sldLayoutId id="2147484752" r:id="rId11"/>
    <p:sldLayoutId id="2147484777" r:id="rId12"/>
    <p:sldLayoutId id="2147484835" r:id="rId13"/>
    <p:sldLayoutId id="2147484836" r:id="rId14"/>
    <p:sldLayoutId id="2147484837" r:id="rId15"/>
    <p:sldLayoutId id="2147484838" r:id="rId16"/>
    <p:sldLayoutId id="2147484839" r:id="rId17"/>
    <p:sldLayoutId id="2147484783" r:id="rId18"/>
    <p:sldLayoutId id="2147484784" r:id="rId19"/>
    <p:sldLayoutId id="2147484785" r:id="rId20"/>
    <p:sldLayoutId id="2147484786" r:id="rId21"/>
    <p:sldLayoutId id="2147484787" r:id="rId22"/>
    <p:sldLayoutId id="2147484584" r:id="rId23"/>
    <p:sldLayoutId id="2147484671" r:id="rId24"/>
    <p:sldLayoutId id="2147484673" r:id="rId25"/>
    <p:sldLayoutId id="2147484585" r:id="rId26"/>
    <p:sldLayoutId id="2147484299" r:id="rId27"/>
    <p:sldLayoutId id="2147484263" r:id="rId28"/>
    <p:sldLayoutId id="2147484908" r:id="rId29"/>
    <p:sldLayoutId id="2147484909" r:id="rId30"/>
    <p:sldLayoutId id="2147484910"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2" y="289514"/>
            <a:ext cx="11655079"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0" y="1189177"/>
            <a:ext cx="11653523" cy="1953355"/>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3547536"/>
      </p:ext>
    </p:extLst>
  </p:cSld>
  <p:clrMap bg1="lt1" tx1="dk1" bg2="lt2" tx2="dk2" accent1="accent1" accent2="accent2" accent3="accent3" accent4="accent4" accent5="accent5" accent6="accent6" hlink="hlink" folHlink="folHlink"/>
  <p:sldLayoutIdLst>
    <p:sldLayoutId id="2147484912" r:id="rId1"/>
    <p:sldLayoutId id="2147484913" r:id="rId2"/>
    <p:sldLayoutId id="2147484914" r:id="rId3"/>
    <p:sldLayoutId id="2147484915" r:id="rId4"/>
    <p:sldLayoutId id="2147484916" r:id="rId5"/>
    <p:sldLayoutId id="2147484917" r:id="rId6"/>
    <p:sldLayoutId id="2147484918" r:id="rId7"/>
    <p:sldLayoutId id="2147484919" r:id="rId8"/>
    <p:sldLayoutId id="2147484920" r:id="rId9"/>
    <p:sldLayoutId id="2147484921" r:id="rId10"/>
  </p:sldLayoutIdLst>
  <p:transition>
    <p:fade/>
  </p:transition>
  <p:txStyles>
    <p:titleStyle>
      <a:lvl1pPr algn="l" defTabSz="913422" rtl="0" fontAlgn="base">
        <a:lnSpc>
          <a:spcPct val="90000"/>
        </a:lnSpc>
        <a:spcBef>
          <a:spcPct val="0"/>
        </a:spcBef>
        <a:spcAft>
          <a:spcPct val="0"/>
        </a:spcAft>
        <a:defRPr lang="en-US" sz="4800" kern="1200" spc="-100" dirty="0">
          <a:ln w="3175">
            <a:noFill/>
          </a:ln>
          <a:solidFill>
            <a:schemeClr val="accent2"/>
          </a:solidFill>
          <a:latin typeface="+mj-lt"/>
          <a:ea typeface="ＭＳ Ｐゴシック" charset="0"/>
          <a:cs typeface="Segoe UI" pitchFamily="34" charset="0"/>
        </a:defRPr>
      </a:lvl1pPr>
      <a:lvl2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2pPr>
      <a:lvl3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3pPr>
      <a:lvl4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4pPr>
      <a:lvl5pPr algn="l" defTabSz="913422" rtl="0" fontAlgn="base">
        <a:lnSpc>
          <a:spcPct val="90000"/>
        </a:lnSpc>
        <a:spcBef>
          <a:spcPct val="0"/>
        </a:spcBef>
        <a:spcAft>
          <a:spcPct val="0"/>
        </a:spcAft>
        <a:defRPr sz="5295">
          <a:solidFill>
            <a:schemeClr val="tx1"/>
          </a:solidFill>
          <a:latin typeface="Segoe UI Light" charset="0"/>
          <a:ea typeface="ＭＳ Ｐゴシック" charset="0"/>
        </a:defRPr>
      </a:lvl5pPr>
      <a:lvl6pPr marL="448153" algn="l" defTabSz="913422" rtl="0" fontAlgn="base">
        <a:lnSpc>
          <a:spcPct val="90000"/>
        </a:lnSpc>
        <a:spcBef>
          <a:spcPct val="0"/>
        </a:spcBef>
        <a:spcAft>
          <a:spcPct val="0"/>
        </a:spcAft>
        <a:defRPr sz="5295">
          <a:solidFill>
            <a:schemeClr val="tx1"/>
          </a:solidFill>
          <a:latin typeface="Segoe UI Light" charset="0"/>
          <a:ea typeface="ＭＳ Ｐゴシック" charset="0"/>
        </a:defRPr>
      </a:lvl6pPr>
      <a:lvl7pPr marL="896306" algn="l" defTabSz="913422" rtl="0" fontAlgn="base">
        <a:lnSpc>
          <a:spcPct val="90000"/>
        </a:lnSpc>
        <a:spcBef>
          <a:spcPct val="0"/>
        </a:spcBef>
        <a:spcAft>
          <a:spcPct val="0"/>
        </a:spcAft>
        <a:defRPr sz="5295">
          <a:solidFill>
            <a:schemeClr val="tx1"/>
          </a:solidFill>
          <a:latin typeface="Segoe UI Light" charset="0"/>
          <a:ea typeface="ＭＳ Ｐゴシック" charset="0"/>
        </a:defRPr>
      </a:lvl7pPr>
      <a:lvl8pPr marL="1344457" algn="l" defTabSz="913422" rtl="0" fontAlgn="base">
        <a:lnSpc>
          <a:spcPct val="90000"/>
        </a:lnSpc>
        <a:spcBef>
          <a:spcPct val="0"/>
        </a:spcBef>
        <a:spcAft>
          <a:spcPct val="0"/>
        </a:spcAft>
        <a:defRPr sz="5295">
          <a:solidFill>
            <a:schemeClr val="tx1"/>
          </a:solidFill>
          <a:latin typeface="Segoe UI Light" charset="0"/>
          <a:ea typeface="ＭＳ Ｐゴシック" charset="0"/>
        </a:defRPr>
      </a:lvl8pPr>
      <a:lvl9pPr marL="1792611" algn="l" defTabSz="913422" rtl="0" fontAlgn="base">
        <a:lnSpc>
          <a:spcPct val="90000"/>
        </a:lnSpc>
        <a:spcBef>
          <a:spcPct val="0"/>
        </a:spcBef>
        <a:spcAft>
          <a:spcPct val="0"/>
        </a:spcAft>
        <a:defRPr sz="5295">
          <a:solidFill>
            <a:schemeClr val="tx1"/>
          </a:solidFill>
          <a:latin typeface="Segoe UI Light" charset="0"/>
          <a:ea typeface="ＭＳ Ｐゴシック" charset="0"/>
        </a:defRPr>
      </a:lvl9pPr>
    </p:titleStyle>
    <p:bodyStyle>
      <a:lvl1pPr marL="336114" indent="-336114" algn="l" defTabSz="913422" rtl="0" fontAlgn="base">
        <a:lnSpc>
          <a:spcPct val="90000"/>
        </a:lnSpc>
        <a:spcBef>
          <a:spcPct val="20000"/>
        </a:spcBef>
        <a:spcAft>
          <a:spcPct val="0"/>
        </a:spcAft>
        <a:buSzPct val="90000"/>
        <a:buFont typeface="Arial" charset="0"/>
        <a:buChar char="•"/>
        <a:defRPr sz="3200" kern="1200">
          <a:solidFill>
            <a:schemeClr val="tx2"/>
          </a:solidFill>
          <a:latin typeface="+mj-lt"/>
          <a:ea typeface="ＭＳ Ｐゴシック" charset="0"/>
          <a:cs typeface="ＭＳ Ｐゴシック" charset="0"/>
        </a:defRPr>
      </a:lvl1pPr>
      <a:lvl2pPr marL="572639" indent="-236525" algn="l" defTabSz="913422" rtl="0" fontAlgn="base">
        <a:lnSpc>
          <a:spcPct val="90000"/>
        </a:lnSpc>
        <a:spcBef>
          <a:spcPct val="20000"/>
        </a:spcBef>
        <a:spcAft>
          <a:spcPct val="0"/>
        </a:spcAft>
        <a:buSzPct val="90000"/>
        <a:buFont typeface="Arial" charset="0"/>
        <a:buChar char="•"/>
        <a:defRPr sz="2133" kern="1200">
          <a:solidFill>
            <a:schemeClr val="tx2"/>
          </a:solidFill>
          <a:latin typeface="+mn-lt"/>
          <a:ea typeface="ＭＳ Ｐゴシック" charset="0"/>
          <a:cs typeface="+mn-cs"/>
        </a:defRPr>
      </a:lvl2pPr>
      <a:lvl3pPr marL="784268" indent="-224077" algn="l" defTabSz="913422" rtl="0" fontAlgn="base">
        <a:lnSpc>
          <a:spcPct val="90000"/>
        </a:lnSpc>
        <a:spcBef>
          <a:spcPct val="20000"/>
        </a:spcBef>
        <a:spcAft>
          <a:spcPct val="0"/>
        </a:spcAft>
        <a:buSzPct val="90000"/>
        <a:buFont typeface="Arial" charset="0"/>
        <a:buChar char="•"/>
        <a:defRPr sz="1867" kern="1200">
          <a:solidFill>
            <a:schemeClr val="tx2"/>
          </a:solidFill>
          <a:latin typeface="+mn-lt"/>
          <a:ea typeface="ＭＳ Ｐゴシック" charset="0"/>
          <a:cs typeface="+mn-cs"/>
        </a:defRPr>
      </a:lvl3pPr>
      <a:lvl4pPr marL="1008344" indent="-224077" algn="l" defTabSz="913422" rtl="0" fontAlgn="base">
        <a:lnSpc>
          <a:spcPct val="90000"/>
        </a:lnSpc>
        <a:spcBef>
          <a:spcPct val="20000"/>
        </a:spcBef>
        <a:spcAft>
          <a:spcPct val="0"/>
        </a:spcAft>
        <a:buSzPct val="90000"/>
        <a:buFont typeface="Arial" charset="0"/>
        <a:buChar char="•"/>
        <a:defRPr sz="1600" kern="1200">
          <a:solidFill>
            <a:schemeClr val="tx2"/>
          </a:solidFill>
          <a:latin typeface="+mn-lt"/>
          <a:ea typeface="ＭＳ Ｐゴシック" charset="0"/>
          <a:cs typeface="+mn-cs"/>
        </a:defRPr>
      </a:lvl4pPr>
      <a:lvl5pPr marL="1232420" indent="-224077" algn="l" defTabSz="913422" rtl="0" fontAlgn="base">
        <a:lnSpc>
          <a:spcPct val="90000"/>
        </a:lnSpc>
        <a:spcBef>
          <a:spcPct val="20000"/>
        </a:spcBef>
        <a:spcAft>
          <a:spcPct val="0"/>
        </a:spcAft>
        <a:buSzPct val="90000"/>
        <a:buFont typeface="Arial" charset="0"/>
        <a:buChar char="•"/>
        <a:defRPr sz="1867" kern="1200">
          <a:solidFill>
            <a:schemeClr val="tx2"/>
          </a:solidFill>
          <a:latin typeface="+mn-lt"/>
          <a:ea typeface="ＭＳ Ｐゴシック" charset="0"/>
          <a:cs typeface="+mn-cs"/>
        </a:defRPr>
      </a:lvl5pPr>
      <a:lvl6pPr marL="2514281"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24"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568"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10" indent="-228572" algn="l" defTabSz="914284"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284" rtl="0" eaLnBrk="1" latinLnBrk="0" hangingPunct="1">
        <a:defRPr sz="1765" kern="1200">
          <a:solidFill>
            <a:schemeClr val="tx1"/>
          </a:solidFill>
          <a:latin typeface="+mn-lt"/>
          <a:ea typeface="+mn-ea"/>
          <a:cs typeface="+mn-cs"/>
        </a:defRPr>
      </a:lvl1pPr>
      <a:lvl2pPr marL="457142" algn="l" defTabSz="914284" rtl="0" eaLnBrk="1" latinLnBrk="0" hangingPunct="1">
        <a:defRPr sz="1765" kern="1200">
          <a:solidFill>
            <a:schemeClr val="tx1"/>
          </a:solidFill>
          <a:latin typeface="+mn-lt"/>
          <a:ea typeface="+mn-ea"/>
          <a:cs typeface="+mn-cs"/>
        </a:defRPr>
      </a:lvl2pPr>
      <a:lvl3pPr marL="914284" algn="l" defTabSz="914284" rtl="0" eaLnBrk="1" latinLnBrk="0" hangingPunct="1">
        <a:defRPr sz="1765" kern="1200">
          <a:solidFill>
            <a:schemeClr val="tx1"/>
          </a:solidFill>
          <a:latin typeface="+mn-lt"/>
          <a:ea typeface="+mn-ea"/>
          <a:cs typeface="+mn-cs"/>
        </a:defRPr>
      </a:lvl3pPr>
      <a:lvl4pPr marL="1371427" algn="l" defTabSz="914284" rtl="0" eaLnBrk="1" latinLnBrk="0" hangingPunct="1">
        <a:defRPr sz="1765" kern="1200">
          <a:solidFill>
            <a:schemeClr val="tx1"/>
          </a:solidFill>
          <a:latin typeface="+mn-lt"/>
          <a:ea typeface="+mn-ea"/>
          <a:cs typeface="+mn-cs"/>
        </a:defRPr>
      </a:lvl4pPr>
      <a:lvl5pPr marL="1828569" algn="l" defTabSz="914284" rtl="0" eaLnBrk="1" latinLnBrk="0" hangingPunct="1">
        <a:defRPr sz="1765" kern="1200">
          <a:solidFill>
            <a:schemeClr val="tx1"/>
          </a:solidFill>
          <a:latin typeface="+mn-lt"/>
          <a:ea typeface="+mn-ea"/>
          <a:cs typeface="+mn-cs"/>
        </a:defRPr>
      </a:lvl5pPr>
      <a:lvl6pPr marL="2285712" algn="l" defTabSz="914284" rtl="0" eaLnBrk="1" latinLnBrk="0" hangingPunct="1">
        <a:defRPr sz="1765" kern="1200">
          <a:solidFill>
            <a:schemeClr val="tx1"/>
          </a:solidFill>
          <a:latin typeface="+mn-lt"/>
          <a:ea typeface="+mn-ea"/>
          <a:cs typeface="+mn-cs"/>
        </a:defRPr>
      </a:lvl6pPr>
      <a:lvl7pPr marL="2742853" algn="l" defTabSz="914284" rtl="0" eaLnBrk="1" latinLnBrk="0" hangingPunct="1">
        <a:defRPr sz="1765" kern="1200">
          <a:solidFill>
            <a:schemeClr val="tx1"/>
          </a:solidFill>
          <a:latin typeface="+mn-lt"/>
          <a:ea typeface="+mn-ea"/>
          <a:cs typeface="+mn-cs"/>
        </a:defRPr>
      </a:lvl7pPr>
      <a:lvl8pPr marL="3199995" algn="l" defTabSz="914284" rtl="0" eaLnBrk="1" latinLnBrk="0" hangingPunct="1">
        <a:defRPr sz="1765" kern="1200">
          <a:solidFill>
            <a:schemeClr val="tx1"/>
          </a:solidFill>
          <a:latin typeface="+mn-lt"/>
          <a:ea typeface="+mn-ea"/>
          <a:cs typeface="+mn-cs"/>
        </a:defRPr>
      </a:lvl8pPr>
      <a:lvl9pPr marL="3657138" algn="l" defTabSz="914284" rtl="0" eaLnBrk="1" latinLnBrk="0" hangingPunct="1">
        <a:defRPr sz="17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3">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46611445"/>
      </p:ext>
    </p:extLst>
  </p:cSld>
  <p:clrMap bg1="lt1" tx1="dk1" bg2="lt2" tx2="dk2" accent1="accent1" accent2="accent2" accent3="accent3" accent4="accent4" accent5="accent5" accent6="accent6" hlink="hlink" folHlink="folHlink"/>
  <p:sldLayoutIdLst>
    <p:sldLayoutId id="2147484923" r:id="rId1"/>
    <p:sldLayoutId id="2147484924" r:id="rId2"/>
    <p:sldLayoutId id="2147484925" r:id="rId3"/>
    <p:sldLayoutId id="2147484926" r:id="rId4"/>
    <p:sldLayoutId id="2147484927" r:id="rId5"/>
    <p:sldLayoutId id="2147484928" r:id="rId6"/>
    <p:sldLayoutId id="2147484929" r:id="rId7"/>
    <p:sldLayoutId id="2147484930" r:id="rId8"/>
    <p:sldLayoutId id="2147484931" r:id="rId9"/>
    <p:sldLayoutId id="2147484932" r:id="rId10"/>
    <p:sldLayoutId id="2147484933" r:id="rId11"/>
    <p:sldLayoutId id="2147484934" r:id="rId12"/>
    <p:sldLayoutId id="2147484935" r:id="rId13"/>
    <p:sldLayoutId id="2147484936" r:id="rId14"/>
    <p:sldLayoutId id="2147484937" r:id="rId15"/>
    <p:sldLayoutId id="2147484938" r:id="rId16"/>
    <p:sldLayoutId id="2147484939" r:id="rId17"/>
    <p:sldLayoutId id="2147484940" r:id="rId18"/>
    <p:sldLayoutId id="2147484941" r:id="rId19"/>
    <p:sldLayoutId id="2147484942" r:id="rId20"/>
    <p:sldLayoutId id="2147484943" r:id="rId21"/>
    <p:sldLayoutId id="2147484944" r:id="rId22"/>
    <p:sldLayoutId id="2147484945" r:id="rId23"/>
    <p:sldLayoutId id="2147484946" r:id="rId24"/>
    <p:sldLayoutId id="2147484947" r:id="rId25"/>
    <p:sldLayoutId id="2147484948" r:id="rId26"/>
    <p:sldLayoutId id="2147484949" r:id="rId27"/>
    <p:sldLayoutId id="2147484950" r:id="rId28"/>
    <p:sldLayoutId id="2147484951" r:id="rId29"/>
    <p:sldLayoutId id="2147484952" r:id="rId30"/>
    <p:sldLayoutId id="2147484953"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cstate="hqprint">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009261436"/>
      </p:ext>
    </p:extLst>
  </p:cSld>
  <p:clrMap bg1="lt1" tx1="dk1" bg2="lt2" tx2="dk2" accent1="accent1" accent2="accent2" accent3="accent3" accent4="accent4" accent5="accent5" accent6="accent6" hlink="hlink" folHlink="folHlink"/>
  <p:sldLayoutIdLst>
    <p:sldLayoutId id="2147484968" r:id="rId1"/>
    <p:sldLayoutId id="2147484969" r:id="rId2"/>
    <p:sldLayoutId id="2147484970" r:id="rId3"/>
    <p:sldLayoutId id="2147484971" r:id="rId4"/>
    <p:sldLayoutId id="2147484972" r:id="rId5"/>
    <p:sldLayoutId id="2147484973" r:id="rId6"/>
    <p:sldLayoutId id="2147484974" r:id="rId7"/>
    <p:sldLayoutId id="2147484975" r:id="rId8"/>
    <p:sldLayoutId id="2147484976" r:id="rId9"/>
    <p:sldLayoutId id="2147484977" r:id="rId10"/>
    <p:sldLayoutId id="2147484978" r:id="rId11"/>
    <p:sldLayoutId id="2147484979" r:id="rId12"/>
    <p:sldLayoutId id="2147484980" r:id="rId13"/>
    <p:sldLayoutId id="2147484981" r:id="rId14"/>
    <p:sldLayoutId id="2147484982" r:id="rId15"/>
    <p:sldLayoutId id="2147484983" r:id="rId16"/>
    <p:sldLayoutId id="2147484984" r:id="rId17"/>
    <p:sldLayoutId id="2147484985" r:id="rId18"/>
    <p:sldLayoutId id="2147484986" r:id="rId1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4054180323"/>
      </p:ext>
    </p:extLst>
  </p:cSld>
  <p:clrMap bg1="lt1" tx1="dk1" bg2="lt2" tx2="dk2" accent1="accent1" accent2="accent2" accent3="accent3" accent4="accent4" accent5="accent5" accent6="accent6" hlink="hlink" folHlink="folHlink"/>
  <p:sldLayoutIdLst>
    <p:sldLayoutId id="2147485000" r:id="rId1"/>
    <p:sldLayoutId id="2147485001" r:id="rId2"/>
    <p:sldLayoutId id="2147485002" r:id="rId3"/>
    <p:sldLayoutId id="2147485003" r:id="rId4"/>
    <p:sldLayoutId id="2147485004" r:id="rId5"/>
    <p:sldLayoutId id="2147485005" r:id="rId6"/>
    <p:sldLayoutId id="2147485006" r:id="rId7"/>
    <p:sldLayoutId id="2147485007" r:id="rId8"/>
    <p:sldLayoutId id="2147485008" r:id="rId9"/>
    <p:sldLayoutId id="2147485009" r:id="rId10"/>
    <p:sldLayoutId id="2147485010" r:id="rId11"/>
    <p:sldLayoutId id="2147485011" r:id="rId12"/>
    <p:sldLayoutId id="2147485031" r:id="rId13"/>
    <p:sldLayoutId id="2147485012" r:id="rId14"/>
    <p:sldLayoutId id="2147485013" r:id="rId15"/>
    <p:sldLayoutId id="2147485014" r:id="rId16"/>
    <p:sldLayoutId id="2147485015" r:id="rId17"/>
    <p:sldLayoutId id="2147485016" r:id="rId18"/>
    <p:sldLayoutId id="2147485017" r:id="rId19"/>
    <p:sldLayoutId id="2147485018" r:id="rId20"/>
    <p:sldLayoutId id="2147485019" r:id="rId21"/>
    <p:sldLayoutId id="2147485020" r:id="rId22"/>
    <p:sldLayoutId id="2147485021" r:id="rId23"/>
    <p:sldLayoutId id="2147485022" r:id="rId24"/>
    <p:sldLayoutId id="2147485023" r:id="rId25"/>
    <p:sldLayoutId id="2147485024" r:id="rId26"/>
    <p:sldLayoutId id="2147485025" r:id="rId27"/>
    <p:sldLayoutId id="2147485026" r:id="rId28"/>
    <p:sldLayoutId id="2147485027" r:id="rId29"/>
    <p:sldLayoutId id="2147485028" r:id="rId30"/>
    <p:sldLayoutId id="2147485029" r:id="rId31"/>
    <p:sldLayoutId id="214748503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381389091"/>
      </p:ext>
    </p:extLst>
  </p:cSld>
  <p:clrMap bg1="lt1" tx1="dk1" bg2="lt2" tx2="dk2" accent1="accent1" accent2="accent2" accent3="accent3" accent4="accent4" accent5="accent5" accent6="accent6" hlink="hlink" folHlink="folHlink"/>
  <p:sldLayoutIdLst>
    <p:sldLayoutId id="2147485033" r:id="rId1"/>
    <p:sldLayoutId id="2147485034" r:id="rId2"/>
    <p:sldLayoutId id="2147485035" r:id="rId3"/>
    <p:sldLayoutId id="2147485036" r:id="rId4"/>
    <p:sldLayoutId id="2147485037" r:id="rId5"/>
    <p:sldLayoutId id="2147485038" r:id="rId6"/>
    <p:sldLayoutId id="2147485039" r:id="rId7"/>
    <p:sldLayoutId id="2147485040" r:id="rId8"/>
    <p:sldLayoutId id="2147485041" r:id="rId9"/>
    <p:sldLayoutId id="2147485042" r:id="rId10"/>
    <p:sldLayoutId id="2147485043" r:id="rId11"/>
    <p:sldLayoutId id="2147485044" r:id="rId12"/>
    <p:sldLayoutId id="2147485045" r:id="rId13"/>
    <p:sldLayoutId id="2147485046" r:id="rId14"/>
    <p:sldLayoutId id="2147485047" r:id="rId15"/>
    <p:sldLayoutId id="2147485048" r:id="rId16"/>
    <p:sldLayoutId id="2147485049" r:id="rId17"/>
    <p:sldLayoutId id="2147485050" r:id="rId18"/>
    <p:sldLayoutId id="2147485051" r:id="rId19"/>
    <p:sldLayoutId id="2147485052" r:id="rId20"/>
    <p:sldLayoutId id="2147485053" r:id="rId21"/>
    <p:sldLayoutId id="2147485054" r:id="rId22"/>
    <p:sldLayoutId id="2147485055" r:id="rId23"/>
    <p:sldLayoutId id="2147485056" r:id="rId24"/>
    <p:sldLayoutId id="2147485057" r:id="rId25"/>
    <p:sldLayoutId id="2147485058" r:id="rId26"/>
    <p:sldLayoutId id="2147485059" r:id="rId27"/>
    <p:sldLayoutId id="2147485060" r:id="rId28"/>
    <p:sldLayoutId id="2147485061" r:id="rId29"/>
    <p:sldLayoutId id="2147485062" r:id="rId30"/>
    <p:sldLayoutId id="2147485063" r:id="rId31"/>
    <p:sldLayoutId id="214748506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03.xml"/><Relationship Id="rId4" Type="http://schemas.openxmlformats.org/officeDocument/2006/relationships/image" Target="../media/image26.jp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15.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svg"/><Relationship Id="rId2" Type="http://schemas.openxmlformats.org/officeDocument/2006/relationships/notesSlide" Target="../notesSlides/notesSlide13.xml"/><Relationship Id="rId1" Type="http://schemas.openxmlformats.org/officeDocument/2006/relationships/slideLayout" Target="../slideLayouts/slideLayout126.xml"/><Relationship Id="rId6" Type="http://schemas.openxmlformats.org/officeDocument/2006/relationships/image" Target="../media/image35.sv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14.xml"/><Relationship Id="rId1" Type="http://schemas.openxmlformats.org/officeDocument/2006/relationships/slideLayout" Target="../slideLayouts/slideLayout104.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2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98.xml"/><Relationship Id="rId6" Type="http://schemas.openxmlformats.org/officeDocument/2006/relationships/image" Target="../media/image43.emf"/><Relationship Id="rId5" Type="http://schemas.openxmlformats.org/officeDocument/2006/relationships/image" Target="../media/image49.emf"/><Relationship Id="rId4" Type="http://schemas.openxmlformats.org/officeDocument/2006/relationships/image" Target="../media/image48.emf"/></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98.xml"/><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98.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0.xml"/><Relationship Id="rId1" Type="http://schemas.openxmlformats.org/officeDocument/2006/relationships/slideLayout" Target="../slideLayouts/slideLayout9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1.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8.xml"/><Relationship Id="rId4" Type="http://schemas.openxmlformats.org/officeDocument/2006/relationships/image" Target="../media/image29.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1.xml"/></Relationships>
</file>

<file path=ppt/slides/_rels/slide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9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2D79-407C-455F-81C1-279961267C52}"/>
              </a:ext>
            </a:extLst>
          </p:cNvPr>
          <p:cNvSpPr>
            <a:spLocks noGrp="1"/>
          </p:cNvSpPr>
          <p:nvPr>
            <p:ph type="title"/>
          </p:nvPr>
        </p:nvSpPr>
        <p:spPr>
          <a:xfrm>
            <a:off x="392936" y="855663"/>
            <a:ext cx="5115898" cy="2535236"/>
          </a:xfrm>
          <a:prstGeom prst="rect">
            <a:avLst/>
          </a:prstGeom>
        </p:spPr>
        <p:txBody>
          <a:bodyPr wrap="square" anchor="b">
            <a:normAutofit/>
          </a:bodyPr>
          <a:lstStyle/>
          <a:p>
            <a:pPr>
              <a:lnSpc>
                <a:spcPct val="90000"/>
              </a:lnSpc>
            </a:pPr>
            <a:r>
              <a:rPr lang="en-US" sz="3200" dirty="0"/>
              <a:t>Transforming Engineering Practices and Processes at Microsoft</a:t>
            </a:r>
          </a:p>
        </p:txBody>
      </p:sp>
      <p:sp>
        <p:nvSpPr>
          <p:cNvPr id="3" name="Text Placeholder 2">
            <a:extLst>
              <a:ext uri="{FF2B5EF4-FFF2-40B4-BE49-F238E27FC236}">
                <a16:creationId xmlns:a16="http://schemas.microsoft.com/office/drawing/2014/main" id="{F89E4C87-0F24-4A1A-81A0-711E6BD602B8}"/>
              </a:ext>
            </a:extLst>
          </p:cNvPr>
          <p:cNvSpPr>
            <a:spLocks noGrp="1"/>
          </p:cNvSpPr>
          <p:nvPr>
            <p:ph type="body" sz="quarter" idx="10"/>
          </p:nvPr>
        </p:nvSpPr>
        <p:spPr>
          <a:xfrm>
            <a:off x="479972" y="3802240"/>
            <a:ext cx="4162425" cy="2733497"/>
          </a:xfrm>
          <a:prstGeom prst="rect">
            <a:avLst/>
          </a:prstGeom>
        </p:spPr>
        <p:txBody>
          <a:bodyPr vert="horz" wrap="square" lIns="0" tIns="0" rIns="0" bIns="0" rtlCol="0" anchor="t">
            <a:normAutofit/>
          </a:bodyPr>
          <a:lstStyle/>
          <a:p>
            <a:r>
              <a:rPr lang="en-US" sz="2000" dirty="0">
                <a:cs typeface="Segoe UI"/>
              </a:rPr>
              <a:t>Rob Beneson</a:t>
            </a:r>
          </a:p>
          <a:p>
            <a:r>
              <a:rPr lang="en-US" sz="1200" dirty="0">
                <a:cs typeface="Segoe UI"/>
              </a:rPr>
              <a:t>PRINCIPAL </a:t>
            </a:r>
            <a:r>
              <a:rPr lang="en-US" sz="1200">
                <a:cs typeface="Segoe UI"/>
              </a:rPr>
              <a:t>GROUP ENGINEERING MANAGER</a:t>
            </a:r>
            <a:endParaRPr lang="en-US" sz="1200" dirty="0">
              <a:cs typeface="Segoe UI"/>
            </a:endParaRPr>
          </a:p>
          <a:p>
            <a:r>
              <a:rPr lang="en-US" sz="2000" dirty="0">
                <a:cs typeface="Segoe UI"/>
              </a:rPr>
              <a:t>Martin O’Flaherty</a:t>
            </a:r>
          </a:p>
          <a:p>
            <a:r>
              <a:rPr lang="en-US" sz="1200" dirty="0">
                <a:cs typeface="Segoe UI"/>
              </a:rPr>
              <a:t>PRINCIPAL PM MANAGER</a:t>
            </a:r>
          </a:p>
          <a:p>
            <a:endParaRPr lang="en-US" sz="2000" dirty="0"/>
          </a:p>
          <a:p>
            <a:endParaRPr lang="en-US" sz="600" dirty="0"/>
          </a:p>
          <a:p>
            <a:r>
              <a:rPr lang="en-US" sz="1200" dirty="0"/>
              <a:t>Engineering Fundamentals</a:t>
            </a:r>
          </a:p>
          <a:p>
            <a:r>
              <a:rPr lang="en-US" sz="1200" dirty="0"/>
              <a:t>Microsoft Core Services Engineering and Operations (CSEO)</a:t>
            </a:r>
          </a:p>
          <a:p>
            <a:endParaRPr lang="en-US" sz="2000" dirty="0"/>
          </a:p>
        </p:txBody>
      </p:sp>
      <p:pic>
        <p:nvPicPr>
          <p:cNvPr id="13" name="Picture 12">
            <a:extLst>
              <a:ext uri="{FF2B5EF4-FFF2-40B4-BE49-F238E27FC236}">
                <a16:creationId xmlns:a16="http://schemas.microsoft.com/office/drawing/2014/main" id="{661112C3-3987-4568-83B9-109FF423484B}"/>
              </a:ext>
            </a:extLst>
          </p:cNvPr>
          <p:cNvPicPr>
            <a:picLocks noChangeAspect="1"/>
          </p:cNvPicPr>
          <p:nvPr/>
        </p:nvPicPr>
        <p:blipFill>
          <a:blip r:embed="rId3"/>
          <a:stretch>
            <a:fillRect/>
          </a:stretch>
        </p:blipFill>
        <p:spPr>
          <a:xfrm>
            <a:off x="309223" y="322263"/>
            <a:ext cx="1771650" cy="533400"/>
          </a:xfrm>
          <a:prstGeom prst="rect">
            <a:avLst/>
          </a:prstGeom>
        </p:spPr>
      </p:pic>
      <p:pic>
        <p:nvPicPr>
          <p:cNvPr id="7" name="Picture 6" descr="CPU with binary numbers and blueprint">
            <a:extLst>
              <a:ext uri="{FF2B5EF4-FFF2-40B4-BE49-F238E27FC236}">
                <a16:creationId xmlns:a16="http://schemas.microsoft.com/office/drawing/2014/main" id="{4E466C02-0DF5-4A25-AB18-EE4C72BFBA1D}"/>
              </a:ext>
            </a:extLst>
          </p:cNvPr>
          <p:cNvPicPr>
            <a:picLocks noChangeAspect="1"/>
          </p:cNvPicPr>
          <p:nvPr/>
        </p:nvPicPr>
        <p:blipFill rotWithShape="1">
          <a:blip r:embed="rId4"/>
          <a:srcRect l="30147"/>
          <a:stretch/>
        </p:blipFill>
        <p:spPr>
          <a:xfrm>
            <a:off x="5916168" y="0"/>
            <a:ext cx="6275832" cy="6858000"/>
          </a:xfrm>
          <a:prstGeom prst="rect">
            <a:avLst/>
          </a:prstGeom>
        </p:spPr>
      </p:pic>
    </p:spTree>
    <p:extLst>
      <p:ext uri="{BB962C8B-B14F-4D97-AF65-F5344CB8AC3E}">
        <p14:creationId xmlns:p14="http://schemas.microsoft.com/office/powerpoint/2010/main" val="31109389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 person sitting at a table in front of a brick building&#10;&#10;Description automatically generated">
            <a:extLst>
              <a:ext uri="{FF2B5EF4-FFF2-40B4-BE49-F238E27FC236}">
                <a16:creationId xmlns:a16="http://schemas.microsoft.com/office/drawing/2014/main" id="{1A1B96C0-D752-4C99-9598-CD806D07256C}"/>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a:ext>
            </a:extLst>
          </a:blip>
          <a:srcRect/>
          <a:stretch/>
        </p:blipFill>
        <p:spPr>
          <a:xfrm>
            <a:off x="5334000" y="0"/>
            <a:ext cx="6858000" cy="6858000"/>
          </a:xfrm>
        </p:spPr>
      </p:pic>
      <p:sp>
        <p:nvSpPr>
          <p:cNvPr id="6" name="Title 5">
            <a:extLst>
              <a:ext uri="{FF2B5EF4-FFF2-40B4-BE49-F238E27FC236}">
                <a16:creationId xmlns:a16="http://schemas.microsoft.com/office/drawing/2014/main" id="{8F26B473-8DAD-465E-9E41-CA1688BE4F96}"/>
              </a:ext>
            </a:extLst>
          </p:cNvPr>
          <p:cNvSpPr>
            <a:spLocks noGrp="1"/>
          </p:cNvSpPr>
          <p:nvPr>
            <p:ph type="title"/>
          </p:nvPr>
        </p:nvSpPr>
        <p:spPr/>
        <p:txBody>
          <a:bodyPr/>
          <a:lstStyle/>
          <a:p>
            <a:r>
              <a:rPr lang="en-US" dirty="0"/>
              <a:t>Move to a cloud-centric architecture</a:t>
            </a:r>
          </a:p>
        </p:txBody>
      </p:sp>
      <p:sp>
        <p:nvSpPr>
          <p:cNvPr id="11" name="Text Placeholder 10">
            <a:extLst>
              <a:ext uri="{FF2B5EF4-FFF2-40B4-BE49-F238E27FC236}">
                <a16:creationId xmlns:a16="http://schemas.microsoft.com/office/drawing/2014/main" id="{9F0BF694-493B-4952-8C3A-4FFCFC845DC3}"/>
              </a:ext>
            </a:extLst>
          </p:cNvPr>
          <p:cNvSpPr>
            <a:spLocks noGrp="1"/>
          </p:cNvSpPr>
          <p:nvPr>
            <p:ph type="body" sz="quarter" idx="10"/>
          </p:nvPr>
        </p:nvSpPr>
        <p:spPr>
          <a:xfrm>
            <a:off x="584200" y="3535540"/>
            <a:ext cx="4162425" cy="2456057"/>
          </a:xfrm>
        </p:spPr>
        <p:txBody>
          <a:bodyPr/>
          <a:lstStyle/>
          <a:p>
            <a:pPr>
              <a:lnSpc>
                <a:spcPct val="90000"/>
              </a:lnSpc>
              <a:spcBef>
                <a:spcPts val="0"/>
              </a:spcBef>
              <a:spcAft>
                <a:spcPts val="1200"/>
              </a:spcAft>
            </a:pPr>
            <a:r>
              <a:rPr lang="en-US" sz="1800" dirty="0"/>
              <a:t>Scale to meet changing </a:t>
            </a:r>
            <a:br>
              <a:rPr lang="en-US" sz="1800" dirty="0"/>
            </a:br>
            <a:r>
              <a:rPr lang="en-US" sz="1800" dirty="0"/>
              <a:t>business demands</a:t>
            </a:r>
          </a:p>
          <a:p>
            <a:pPr>
              <a:lnSpc>
                <a:spcPct val="90000"/>
              </a:lnSpc>
              <a:spcBef>
                <a:spcPts val="0"/>
              </a:spcBef>
              <a:spcAft>
                <a:spcPts val="1200"/>
              </a:spcAft>
            </a:pPr>
            <a:r>
              <a:rPr lang="en-US" sz="1800" dirty="0"/>
              <a:t>Keeping pace with the needs of our customers as they continuously expand</a:t>
            </a:r>
          </a:p>
          <a:p>
            <a:pPr lvl="0">
              <a:lnSpc>
                <a:spcPct val="90000"/>
              </a:lnSpc>
              <a:spcBef>
                <a:spcPts val="0"/>
              </a:spcBef>
              <a:spcAft>
                <a:spcPts val="1200"/>
              </a:spcAft>
            </a:pPr>
            <a:r>
              <a:rPr lang="en-US" sz="1800" dirty="0"/>
              <a:t>Discovering meaningful business insights that fuel innovation</a:t>
            </a:r>
          </a:p>
          <a:p>
            <a:pPr>
              <a:lnSpc>
                <a:spcPct val="90000"/>
              </a:lnSpc>
              <a:spcBef>
                <a:spcPts val="0"/>
              </a:spcBef>
              <a:spcAft>
                <a:spcPts val="1200"/>
              </a:spcAft>
            </a:pPr>
            <a:r>
              <a:rPr lang="en-US" sz="1800" dirty="0"/>
              <a:t>Enabling our customers to be productive wherever they are</a:t>
            </a:r>
          </a:p>
        </p:txBody>
      </p:sp>
    </p:spTree>
    <p:extLst>
      <p:ext uri="{BB962C8B-B14F-4D97-AF65-F5344CB8AC3E}">
        <p14:creationId xmlns:p14="http://schemas.microsoft.com/office/powerpoint/2010/main" val="1636521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descr="Around three percent icon">
            <a:extLst>
              <a:ext uri="{FF2B5EF4-FFF2-40B4-BE49-F238E27FC236}">
                <a16:creationId xmlns:a16="http://schemas.microsoft.com/office/drawing/2014/main" id="{B1236103-A052-0844-BC13-CDD0554330D2}"/>
              </a:ext>
            </a:extLst>
          </p:cNvPr>
          <p:cNvGrpSpPr/>
          <p:nvPr/>
        </p:nvGrpSpPr>
        <p:grpSpPr>
          <a:xfrm>
            <a:off x="10986264" y="646376"/>
            <a:ext cx="640080" cy="640080"/>
            <a:chOff x="9370853" y="1503658"/>
            <a:chExt cx="480061" cy="480061"/>
          </a:xfrm>
          <a:solidFill>
            <a:schemeClr val="accent6"/>
          </a:solidFill>
        </p:grpSpPr>
        <p:sp>
          <p:nvSpPr>
            <p:cNvPr id="161" name="Oval 160">
              <a:extLst>
                <a:ext uri="{FF2B5EF4-FFF2-40B4-BE49-F238E27FC236}">
                  <a16:creationId xmlns:a16="http://schemas.microsoft.com/office/drawing/2014/main" id="{3573C5B2-0521-42E1-8432-B7E60C42C087}"/>
                </a:ext>
              </a:extLst>
            </p:cNvPr>
            <p:cNvSpPr/>
            <p:nvPr/>
          </p:nvSpPr>
          <p:spPr>
            <a:xfrm>
              <a:off x="9370853" y="1503658"/>
              <a:ext cx="480061" cy="480061"/>
            </a:xfrm>
            <a:prstGeom prst="ellipse">
              <a:avLst/>
            </a:prstGeom>
            <a:grp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62" name="TextBox 161">
              <a:extLst>
                <a:ext uri="{FF2B5EF4-FFF2-40B4-BE49-F238E27FC236}">
                  <a16:creationId xmlns:a16="http://schemas.microsoft.com/office/drawing/2014/main" id="{CA571E89-D151-4DF4-A3D9-2E984EEDEFF8}"/>
                </a:ext>
              </a:extLst>
            </p:cNvPr>
            <p:cNvSpPr txBox="1"/>
            <p:nvPr/>
          </p:nvSpPr>
          <p:spPr>
            <a:xfrm>
              <a:off x="9370853" y="1503658"/>
              <a:ext cx="480061" cy="480060"/>
            </a:xfrm>
            <a:prstGeom prst="rect">
              <a:avLst/>
            </a:prstGeom>
            <a:noFill/>
            <a:ln>
              <a:noFill/>
            </a:ln>
          </p:spPr>
          <p:txBody>
            <a:bodyPr wrap="square" lIns="0" rIns="0" rtlCol="0" anchor="ctr">
              <a:noAutofit/>
            </a:bodyPr>
            <a:lstStyle>
              <a:defPPr>
                <a:defRPr lang="en-US"/>
              </a:defPPr>
              <a:lvl1pPr marR="0" lvl="0" indent="0" algn="ctr" defTabSz="914273" fontAlgn="auto">
                <a:lnSpc>
                  <a:spcPct val="100000"/>
                </a:lnSpc>
                <a:spcBef>
                  <a:spcPts val="0"/>
                </a:spcBef>
                <a:spcAft>
                  <a:spcPts val="0"/>
                </a:spcAft>
                <a:buClrTx/>
                <a:buSzTx/>
                <a:buFontTx/>
                <a:buNone/>
                <a:tabLst/>
                <a:defRPr kumimoji="0" sz="1400" i="0" u="none" strike="noStrike"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~30%</a:t>
              </a:r>
            </a:p>
          </p:txBody>
        </p:sp>
      </p:grpSp>
      <p:sp>
        <p:nvSpPr>
          <p:cNvPr id="156" name="Oval 155">
            <a:extLst>
              <a:ext uri="{FF2B5EF4-FFF2-40B4-BE49-F238E27FC236}">
                <a16:creationId xmlns:a16="http://schemas.microsoft.com/office/drawing/2014/main" id="{6CAD7BE5-0F6D-407C-9640-C15BB8CC2ED4}"/>
              </a:ext>
              <a:ext uri="{C183D7F6-B498-43B3-948B-1728B52AA6E4}">
                <adec:decorative xmlns:adec="http://schemas.microsoft.com/office/drawing/2017/decorative" val="1"/>
              </a:ext>
            </a:extLst>
          </p:cNvPr>
          <p:cNvSpPr/>
          <p:nvPr/>
        </p:nvSpPr>
        <p:spPr>
          <a:xfrm>
            <a:off x="10815458" y="1461178"/>
            <a:ext cx="636802" cy="636803"/>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chemeClr val="accent2"/>
              </a:solidFill>
              <a:effectLst/>
              <a:uLnTx/>
              <a:uFillTx/>
              <a:latin typeface="Segoe UI"/>
              <a:ea typeface="+mn-ea"/>
              <a:cs typeface="+mn-cs"/>
            </a:endParaRPr>
          </a:p>
        </p:txBody>
      </p:sp>
      <p:sp>
        <p:nvSpPr>
          <p:cNvPr id="157" name="TextBox 156">
            <a:extLst>
              <a:ext uri="{FF2B5EF4-FFF2-40B4-BE49-F238E27FC236}">
                <a16:creationId xmlns:a16="http://schemas.microsoft.com/office/drawing/2014/main" id="{EAB61CB4-B48E-4750-BE2F-50B031A18BFD}"/>
              </a:ext>
            </a:extLst>
          </p:cNvPr>
          <p:cNvSpPr txBox="1"/>
          <p:nvPr/>
        </p:nvSpPr>
        <p:spPr>
          <a:xfrm>
            <a:off x="10815459" y="1461178"/>
            <a:ext cx="636802" cy="636803"/>
          </a:xfrm>
          <a:prstGeom prst="rect">
            <a:avLst/>
          </a:prstGeom>
          <a:noFill/>
        </p:spPr>
        <p:txBody>
          <a:bodyPr wrap="square" lIns="0" rIns="0" rtlCol="0" anchor="ctr">
            <a:noAutofit/>
          </a:bodyPr>
          <a:lstStyle>
            <a:defPPr>
              <a:defRPr lang="en-US"/>
            </a:defPPr>
            <a:lvl1pPr marR="0" lvl="0" indent="0" algn="ctr" defTabSz="914273" fontAlgn="auto">
              <a:lnSpc>
                <a:spcPct val="100000"/>
              </a:lnSpc>
              <a:spcBef>
                <a:spcPts val="0"/>
              </a:spcBef>
              <a:spcAft>
                <a:spcPts val="0"/>
              </a:spcAft>
              <a:buClrTx/>
              <a:buSzTx/>
              <a:buFontTx/>
              <a:buNone/>
              <a:tabLst/>
              <a:defRPr kumimoji="0" sz="1700" i="0" u="none" strike="noStrike" cap="none" spc="0" normalizeH="0" baseline="0">
                <a:ln>
                  <a:noFill/>
                </a:ln>
                <a:gradFill>
                  <a:gsLst>
                    <a:gs pos="1250">
                      <a:schemeClr val="bg1"/>
                    </a:gs>
                    <a:gs pos="100000">
                      <a:schemeClr val="bg1"/>
                    </a:gs>
                  </a:gsLst>
                  <a:lin ang="5400000" scaled="0"/>
                </a:gradFill>
                <a:effectLst/>
                <a:uLnTx/>
                <a:uFillTx/>
                <a:latin typeface="+mj-lt"/>
              </a:defRPr>
            </a:lvl1pPr>
          </a:lstStyle>
          <a:p>
            <a:r>
              <a:rPr lang="en-US" sz="1400" dirty="0"/>
              <a:t>~15%</a:t>
            </a:r>
          </a:p>
        </p:txBody>
      </p:sp>
      <p:grpSp>
        <p:nvGrpSpPr>
          <p:cNvPr id="152" name="Group 151" descr="Around Fifty percent icon">
            <a:extLst>
              <a:ext uri="{FF2B5EF4-FFF2-40B4-BE49-F238E27FC236}">
                <a16:creationId xmlns:a16="http://schemas.microsoft.com/office/drawing/2014/main" id="{2906493A-971A-4F98-A8B6-D7AD878638EA}"/>
              </a:ext>
            </a:extLst>
          </p:cNvPr>
          <p:cNvGrpSpPr/>
          <p:nvPr/>
        </p:nvGrpSpPr>
        <p:grpSpPr>
          <a:xfrm>
            <a:off x="10419442" y="3789031"/>
            <a:ext cx="898245" cy="640080"/>
            <a:chOff x="4874282" y="3221282"/>
            <a:chExt cx="673684" cy="480060"/>
          </a:xfrm>
          <a:solidFill>
            <a:schemeClr val="accent3"/>
          </a:solidFill>
        </p:grpSpPr>
        <p:sp>
          <p:nvSpPr>
            <p:cNvPr id="153" name="Oval 152">
              <a:extLst>
                <a:ext uri="{FF2B5EF4-FFF2-40B4-BE49-F238E27FC236}">
                  <a16:creationId xmlns:a16="http://schemas.microsoft.com/office/drawing/2014/main" id="{66225C8B-ED01-41AE-AF51-4ADD7272FC7F}"/>
                </a:ext>
              </a:extLst>
            </p:cNvPr>
            <p:cNvSpPr/>
            <p:nvPr/>
          </p:nvSpPr>
          <p:spPr>
            <a:xfrm>
              <a:off x="4971094" y="3221282"/>
              <a:ext cx="480060" cy="48006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54" name="TextBox 153">
              <a:extLst>
                <a:ext uri="{FF2B5EF4-FFF2-40B4-BE49-F238E27FC236}">
                  <a16:creationId xmlns:a16="http://schemas.microsoft.com/office/drawing/2014/main" id="{AF4533AF-3EE8-446D-B1E8-AF08D385A073}"/>
                </a:ext>
              </a:extLst>
            </p:cNvPr>
            <p:cNvSpPr txBox="1"/>
            <p:nvPr/>
          </p:nvSpPr>
          <p:spPr>
            <a:xfrm>
              <a:off x="4874282" y="3345896"/>
              <a:ext cx="673684" cy="230833"/>
            </a:xfrm>
            <a:prstGeom prst="rect">
              <a:avLst/>
            </a:prstGeom>
            <a:noFill/>
          </p:spPr>
          <p:txBody>
            <a:bodyPr wrap="square" lIns="0" rIns="0" rtlCol="0" anchor="ctr">
              <a:noAutofit/>
            </a:bodyPr>
            <a:lstStyle>
              <a:defPPr>
                <a:defRPr lang="en-US"/>
              </a:defPPr>
              <a:lvl1pPr marR="0" lvl="0" indent="0" algn="ctr" defTabSz="914273" fontAlgn="auto">
                <a:lnSpc>
                  <a:spcPct val="100000"/>
                </a:lnSpc>
                <a:spcBef>
                  <a:spcPts val="0"/>
                </a:spcBef>
                <a:spcAft>
                  <a:spcPts val="0"/>
                </a:spcAft>
                <a:buClrTx/>
                <a:buSzTx/>
                <a:buFontTx/>
                <a:buNone/>
                <a:tabLst/>
                <a:defRPr kumimoji="0" sz="1400" i="0" u="none" strike="noStrike"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~50%</a:t>
              </a:r>
            </a:p>
          </p:txBody>
        </p:sp>
      </p:grpSp>
      <p:sp>
        <p:nvSpPr>
          <p:cNvPr id="138" name="Right Brace 137" descr="The steps from expose functionality to No change encompass 50 percent of the portfolio.">
            <a:extLst>
              <a:ext uri="{FF2B5EF4-FFF2-40B4-BE49-F238E27FC236}">
                <a16:creationId xmlns:a16="http://schemas.microsoft.com/office/drawing/2014/main" id="{0753EEB4-5279-4116-9E3E-3F3369F76C73}"/>
              </a:ext>
              <a:ext uri="{C183D7F6-B498-43B3-948B-1728B52AA6E4}">
                <adec:decorative xmlns:adec="http://schemas.microsoft.com/office/drawing/2017/decorative" val="0"/>
              </a:ext>
            </a:extLst>
          </p:cNvPr>
          <p:cNvSpPr/>
          <p:nvPr/>
        </p:nvSpPr>
        <p:spPr>
          <a:xfrm rot="1130087">
            <a:off x="10095755" y="2181460"/>
            <a:ext cx="437828" cy="3382585"/>
          </a:xfrm>
          <a:prstGeom prst="rightBrace">
            <a:avLst>
              <a:gd name="adj1" fmla="val 40743"/>
              <a:gd name="adj2" fmla="val 50000"/>
            </a:avLst>
          </a:prstGeom>
          <a:noFill/>
          <a:ln w="158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Segoe UI"/>
              <a:ea typeface="+mn-ea"/>
              <a:cs typeface="+mn-cs"/>
            </a:endParaRPr>
          </a:p>
        </p:txBody>
      </p:sp>
      <p:sp>
        <p:nvSpPr>
          <p:cNvPr id="129" name="Trapezoid 128">
            <a:extLst>
              <a:ext uri="{FF2B5EF4-FFF2-40B4-BE49-F238E27FC236}">
                <a16:creationId xmlns:a16="http://schemas.microsoft.com/office/drawing/2014/main" id="{0F5ED54A-784A-42AC-8746-FD204BA1FF39}"/>
              </a:ext>
              <a:ext uri="{C183D7F6-B498-43B3-948B-1728B52AA6E4}">
                <adec:decorative xmlns:adec="http://schemas.microsoft.com/office/drawing/2017/decorative" val="1"/>
              </a:ext>
            </a:extLst>
          </p:cNvPr>
          <p:cNvSpPr/>
          <p:nvPr/>
        </p:nvSpPr>
        <p:spPr bwMode="auto">
          <a:xfrm rot="10800000">
            <a:off x="4596667" y="585788"/>
            <a:ext cx="6315629" cy="769002"/>
          </a:xfrm>
          <a:prstGeom prst="trapezoid">
            <a:avLst>
              <a:gd name="adj" fmla="val 21850"/>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26" name="Trapezoid 125">
            <a:extLst>
              <a:ext uri="{FF2B5EF4-FFF2-40B4-BE49-F238E27FC236}">
                <a16:creationId xmlns:a16="http://schemas.microsoft.com/office/drawing/2014/main" id="{743C2E65-EDB0-4DCA-B3EE-E07A0AB87ECC}"/>
              </a:ext>
              <a:ext uri="{C183D7F6-B498-43B3-948B-1728B52AA6E4}">
                <adec:decorative xmlns:adec="http://schemas.microsoft.com/office/drawing/2017/decorative" val="1"/>
              </a:ext>
            </a:extLst>
          </p:cNvPr>
          <p:cNvSpPr/>
          <p:nvPr/>
        </p:nvSpPr>
        <p:spPr bwMode="auto">
          <a:xfrm rot="10800000">
            <a:off x="4768394" y="1393031"/>
            <a:ext cx="5972175" cy="769003"/>
          </a:xfrm>
          <a:prstGeom prst="trapezoid">
            <a:avLst>
              <a:gd name="adj" fmla="val 29370"/>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35" name="Trapezoid 134">
            <a:extLst>
              <a:ext uri="{FF2B5EF4-FFF2-40B4-BE49-F238E27FC236}">
                <a16:creationId xmlns:a16="http://schemas.microsoft.com/office/drawing/2014/main" id="{FB4365AE-3CA6-446E-B75A-3FE40C761142}"/>
              </a:ext>
              <a:ext uri="{C183D7F6-B498-43B3-948B-1728B52AA6E4}">
                <adec:decorative xmlns:adec="http://schemas.microsoft.com/office/drawing/2017/decorative" val="1"/>
              </a:ext>
            </a:extLst>
          </p:cNvPr>
          <p:cNvSpPr/>
          <p:nvPr/>
        </p:nvSpPr>
        <p:spPr bwMode="auto">
          <a:xfrm rot="10800000">
            <a:off x="5778996" y="4622007"/>
            <a:ext cx="3950970" cy="769003"/>
          </a:xfrm>
          <a:prstGeom prst="trapezoid">
            <a:avLst>
              <a:gd name="adj" fmla="val 39264"/>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Trapezoid 146">
            <a:extLst>
              <a:ext uri="{FF2B5EF4-FFF2-40B4-BE49-F238E27FC236}">
                <a16:creationId xmlns:a16="http://schemas.microsoft.com/office/drawing/2014/main" id="{42785DE9-B743-4465-A74B-A3E1FA5DE8E3}"/>
              </a:ext>
              <a:ext uri="{C183D7F6-B498-43B3-948B-1728B52AA6E4}">
                <adec:decorative xmlns:adec="http://schemas.microsoft.com/office/drawing/2017/decorative" val="1"/>
              </a:ext>
            </a:extLst>
          </p:cNvPr>
          <p:cNvSpPr/>
          <p:nvPr/>
        </p:nvSpPr>
        <p:spPr bwMode="auto">
          <a:xfrm rot="10800000">
            <a:off x="4996994" y="2200275"/>
            <a:ext cx="5514975" cy="769003"/>
          </a:xfrm>
          <a:prstGeom prst="trapezoid">
            <a:avLst>
              <a:gd name="adj" fmla="val 29458"/>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Trapezoid 144">
            <a:extLst>
              <a:ext uri="{FF2B5EF4-FFF2-40B4-BE49-F238E27FC236}">
                <a16:creationId xmlns:a16="http://schemas.microsoft.com/office/drawing/2014/main" id="{C325462F-718B-468A-8F35-554E2608643E}"/>
              </a:ext>
              <a:ext uri="{C183D7F6-B498-43B3-948B-1728B52AA6E4}">
                <adec:decorative xmlns:adec="http://schemas.microsoft.com/office/drawing/2017/decorative" val="1"/>
              </a:ext>
            </a:extLst>
          </p:cNvPr>
          <p:cNvSpPr/>
          <p:nvPr/>
        </p:nvSpPr>
        <p:spPr bwMode="auto">
          <a:xfrm rot="10800000">
            <a:off x="5227834" y="3007519"/>
            <a:ext cx="5053295" cy="769003"/>
          </a:xfrm>
          <a:prstGeom prst="trapezoid">
            <a:avLst>
              <a:gd name="adj" fmla="val 32410"/>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3" name="Trapezoid 142">
            <a:extLst>
              <a:ext uri="{FF2B5EF4-FFF2-40B4-BE49-F238E27FC236}">
                <a16:creationId xmlns:a16="http://schemas.microsoft.com/office/drawing/2014/main" id="{9BE0F566-8893-420F-BA76-F9D0CFF71E45}"/>
              </a:ext>
              <a:ext uri="{C183D7F6-B498-43B3-948B-1728B52AA6E4}">
                <adec:decorative xmlns:adec="http://schemas.microsoft.com/office/drawing/2017/decorative" val="1"/>
              </a:ext>
            </a:extLst>
          </p:cNvPr>
          <p:cNvSpPr/>
          <p:nvPr/>
        </p:nvSpPr>
        <p:spPr bwMode="auto">
          <a:xfrm rot="10800000">
            <a:off x="5499366" y="3814763"/>
            <a:ext cx="4510230" cy="769003"/>
          </a:xfrm>
          <a:prstGeom prst="trapezoid">
            <a:avLst>
              <a:gd name="adj" fmla="val 34557"/>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62183" rIns="0" bIns="62183" numCol="1" rtlCol="0" anchor="ctr" anchorCtr="0" compatLnSpc="1">
            <a:prstTxWarp prst="textNoShape">
              <a:avLst/>
            </a:prstTxWarp>
          </a:bodyPr>
          <a:lstStyle/>
          <a:p>
            <a:pPr marL="0" marR="0" lvl="0" indent="0" algn="ctr" defTabSz="1243234"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9" name="Group 148" descr="Five percent icon">
            <a:extLst>
              <a:ext uri="{FF2B5EF4-FFF2-40B4-BE49-F238E27FC236}">
                <a16:creationId xmlns:a16="http://schemas.microsoft.com/office/drawing/2014/main" id="{CABCA9B3-09B8-464B-8D53-66CF2A06E5F6}"/>
              </a:ext>
            </a:extLst>
          </p:cNvPr>
          <p:cNvGrpSpPr/>
          <p:nvPr/>
        </p:nvGrpSpPr>
        <p:grpSpPr>
          <a:xfrm>
            <a:off x="9442117" y="5529104"/>
            <a:ext cx="898245" cy="640080"/>
            <a:chOff x="2923870" y="4247442"/>
            <a:chExt cx="673684" cy="480060"/>
          </a:xfrm>
        </p:grpSpPr>
        <p:sp>
          <p:nvSpPr>
            <p:cNvPr id="150" name="Oval 149">
              <a:extLst>
                <a:ext uri="{FF2B5EF4-FFF2-40B4-BE49-F238E27FC236}">
                  <a16:creationId xmlns:a16="http://schemas.microsoft.com/office/drawing/2014/main" id="{A5CE1EDF-E561-4FBC-A0FF-1706AF245B60}"/>
                </a:ext>
              </a:extLst>
            </p:cNvPr>
            <p:cNvSpPr/>
            <p:nvPr/>
          </p:nvSpPr>
          <p:spPr>
            <a:xfrm>
              <a:off x="3020682" y="4247442"/>
              <a:ext cx="480060" cy="480060"/>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73"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prstClr val="white"/>
                </a:solidFill>
                <a:effectLst/>
                <a:uLnTx/>
                <a:uFillTx/>
                <a:latin typeface="Segoe UI"/>
                <a:ea typeface="+mn-ea"/>
                <a:cs typeface="+mn-cs"/>
              </a:endParaRPr>
            </a:p>
          </p:txBody>
        </p:sp>
        <p:sp>
          <p:nvSpPr>
            <p:cNvPr id="151" name="TextBox 150">
              <a:extLst>
                <a:ext uri="{FF2B5EF4-FFF2-40B4-BE49-F238E27FC236}">
                  <a16:creationId xmlns:a16="http://schemas.microsoft.com/office/drawing/2014/main" id="{297CCE0D-B64D-4377-8881-0FBB7B81A3FE}"/>
                </a:ext>
              </a:extLst>
            </p:cNvPr>
            <p:cNvSpPr txBox="1"/>
            <p:nvPr/>
          </p:nvSpPr>
          <p:spPr>
            <a:xfrm>
              <a:off x="2923870" y="4354744"/>
              <a:ext cx="673684" cy="265457"/>
            </a:xfrm>
            <a:prstGeom prst="rect">
              <a:avLst/>
            </a:prstGeom>
            <a:noFill/>
          </p:spPr>
          <p:txBody>
            <a:bodyPr wrap="square" lIns="0" rIns="0" rtlCol="0" anchor="ctr">
              <a:noAutofit/>
            </a:bodyPr>
            <a:lstStyle>
              <a:defPPr>
                <a:defRPr lang="en-US"/>
              </a:defPPr>
              <a:lvl1pPr marR="0" lvl="0" indent="0" algn="ctr" defTabSz="914273" fontAlgn="auto">
                <a:lnSpc>
                  <a:spcPct val="100000"/>
                </a:lnSpc>
                <a:spcBef>
                  <a:spcPts val="0"/>
                </a:spcBef>
                <a:spcAft>
                  <a:spcPts val="0"/>
                </a:spcAft>
                <a:buClrTx/>
                <a:buSzTx/>
                <a:buFontTx/>
                <a:buNone/>
                <a:tabLst/>
                <a:defRPr kumimoji="0" sz="1400" i="0" u="none" strike="noStrike"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5%</a:t>
              </a:r>
            </a:p>
          </p:txBody>
        </p:sp>
      </p:grpSp>
      <p:sp>
        <p:nvSpPr>
          <p:cNvPr id="137" name="Rectangle 136">
            <a:extLst>
              <a:ext uri="{FF2B5EF4-FFF2-40B4-BE49-F238E27FC236}">
                <a16:creationId xmlns:a16="http://schemas.microsoft.com/office/drawing/2014/main" id="{67992072-1639-416F-86CF-18203972617A}"/>
              </a:ext>
            </a:extLst>
          </p:cNvPr>
          <p:cNvSpPr/>
          <p:nvPr/>
        </p:nvSpPr>
        <p:spPr>
          <a:xfrm>
            <a:off x="6073319" y="5429250"/>
            <a:ext cx="3362325" cy="839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2880" tIns="146304" rIns="182880" bIns="146304" rtlCol="0" anchor="ctr">
            <a:noAutofit/>
          </a:bodyPr>
          <a:lstStyle/>
          <a:p>
            <a:pPr marL="0" marR="0" lvl="0" indent="0" algn="ctr" defTabSz="914273"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mn-cs"/>
              </a:rPr>
              <a:t>Remain on-premises</a:t>
            </a:r>
          </a:p>
        </p:txBody>
      </p:sp>
      <p:sp>
        <p:nvSpPr>
          <p:cNvPr id="2" name="Title 1">
            <a:extLst>
              <a:ext uri="{FF2B5EF4-FFF2-40B4-BE49-F238E27FC236}">
                <a16:creationId xmlns:a16="http://schemas.microsoft.com/office/drawing/2014/main" id="{A3C17419-DDC9-4100-B7E5-883B2C058884}"/>
              </a:ext>
            </a:extLst>
          </p:cNvPr>
          <p:cNvSpPr>
            <a:spLocks noGrp="1"/>
          </p:cNvSpPr>
          <p:nvPr>
            <p:ph type="title"/>
          </p:nvPr>
        </p:nvSpPr>
        <p:spPr/>
        <p:txBody>
          <a:bodyPr/>
          <a:lstStyle/>
          <a:p>
            <a:r>
              <a:rPr lang="en-US" dirty="0"/>
              <a:t>Initial portfolio distribution</a:t>
            </a:r>
          </a:p>
        </p:txBody>
      </p:sp>
      <p:sp>
        <p:nvSpPr>
          <p:cNvPr id="130" name="TextBox 129">
            <a:extLst>
              <a:ext uri="{FF2B5EF4-FFF2-40B4-BE49-F238E27FC236}">
                <a16:creationId xmlns:a16="http://schemas.microsoft.com/office/drawing/2014/main" id="{DC3BFD70-AF77-4AA6-9050-50A70FCF4B77}"/>
              </a:ext>
            </a:extLst>
          </p:cNvPr>
          <p:cNvSpPr txBox="1"/>
          <p:nvPr/>
        </p:nvSpPr>
        <p:spPr>
          <a:xfrm>
            <a:off x="4769300" y="585787"/>
            <a:ext cx="6142996" cy="761258"/>
          </a:xfrm>
          <a:prstGeom prst="rect">
            <a:avLst/>
          </a:prstGeom>
          <a:noFill/>
        </p:spPr>
        <p:txBody>
          <a:bodyPr wrap="square" lIns="182880" tIns="146304" rIns="182880" bIns="146304" rtlCol="0" anchor="ctr" anchorCtr="1">
            <a:noAutofit/>
          </a:bodyPr>
          <a:lstStyle/>
          <a:p>
            <a:pPr marL="0" marR="0" lvl="0" indent="0" algn="ctr" defTabSz="12190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mn-cs"/>
              </a:rPr>
              <a:t>Retire it, right-size, eliminate environments</a:t>
            </a:r>
            <a:endParaRPr kumimoji="0" lang="en-US" sz="1600" b="1" i="0" u="none" strike="noStrike" kern="1200" cap="none" spc="0" normalizeH="0" baseline="0" noProof="0" dirty="0">
              <a:ln>
                <a:noFill/>
              </a:ln>
              <a:gradFill>
                <a:gsLst>
                  <a:gs pos="1250">
                    <a:schemeClr val="bg1"/>
                  </a:gs>
                  <a:gs pos="100000">
                    <a:schemeClr val="bg1"/>
                  </a:gs>
                </a:gsLst>
                <a:lin ang="5400000" scaled="0"/>
              </a:gradFill>
              <a:effectLst/>
              <a:uLnTx/>
              <a:uFillTx/>
              <a:latin typeface="Segoe UI"/>
              <a:ea typeface="+mn-ea"/>
              <a:cs typeface="+mn-cs"/>
            </a:endParaRPr>
          </a:p>
        </p:txBody>
      </p:sp>
      <p:sp>
        <p:nvSpPr>
          <p:cNvPr id="43" name="TextBox 42">
            <a:extLst>
              <a:ext uri="{FF2B5EF4-FFF2-40B4-BE49-F238E27FC236}">
                <a16:creationId xmlns:a16="http://schemas.microsoft.com/office/drawing/2014/main" id="{37A544EB-1EE6-2347-B1C9-41A4FAAF6093}"/>
              </a:ext>
            </a:extLst>
          </p:cNvPr>
          <p:cNvSpPr txBox="1"/>
          <p:nvPr/>
        </p:nvSpPr>
        <p:spPr>
          <a:xfrm>
            <a:off x="4997902" y="1386597"/>
            <a:ext cx="5743574" cy="785965"/>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Use or convert to a SaaS solution </a:t>
            </a:r>
            <a:br>
              <a:rPr lang="en-US" sz="1600" dirty="0">
                <a:gradFill>
                  <a:gsLst>
                    <a:gs pos="1250">
                      <a:schemeClr val="bg1"/>
                    </a:gs>
                    <a:gs pos="100000">
                      <a:schemeClr val="bg1"/>
                    </a:gs>
                  </a:gsLst>
                  <a:lin ang="5400000" scaled="0"/>
                </a:gradFill>
                <a:latin typeface="Segoe UI"/>
              </a:rPr>
            </a:br>
            <a:r>
              <a:rPr lang="en-US" sz="1600" dirty="0">
                <a:gradFill>
                  <a:gsLst>
                    <a:gs pos="1250">
                      <a:schemeClr val="bg1"/>
                    </a:gs>
                    <a:gs pos="100000">
                      <a:schemeClr val="bg1"/>
                    </a:gs>
                  </a:gsLst>
                  <a:lin ang="5400000" scaled="0"/>
                </a:gradFill>
                <a:latin typeface="Segoe UI"/>
              </a:rPr>
              <a:t>(from Microsoft or others)</a:t>
            </a:r>
          </a:p>
        </p:txBody>
      </p:sp>
      <p:sp>
        <p:nvSpPr>
          <p:cNvPr id="44" name="TextBox 43">
            <a:extLst>
              <a:ext uri="{FF2B5EF4-FFF2-40B4-BE49-F238E27FC236}">
                <a16:creationId xmlns:a16="http://schemas.microsoft.com/office/drawing/2014/main" id="{C06BD81B-AFF8-144E-9196-ECBF48B1DB21}"/>
              </a:ext>
            </a:extLst>
          </p:cNvPr>
          <p:cNvSpPr txBox="1"/>
          <p:nvPr/>
        </p:nvSpPr>
        <p:spPr>
          <a:xfrm>
            <a:off x="5216974" y="2187408"/>
            <a:ext cx="5053295" cy="797788"/>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Expose functionality in existing SaaS/PaaS solution</a:t>
            </a:r>
          </a:p>
        </p:txBody>
      </p:sp>
      <p:sp>
        <p:nvSpPr>
          <p:cNvPr id="45" name="TextBox 44">
            <a:extLst>
              <a:ext uri="{FF2B5EF4-FFF2-40B4-BE49-F238E27FC236}">
                <a16:creationId xmlns:a16="http://schemas.microsoft.com/office/drawing/2014/main" id="{351635D7-058E-3D4A-82FC-514C25F39D21}"/>
              </a:ext>
            </a:extLst>
          </p:cNvPr>
          <p:cNvSpPr txBox="1"/>
          <p:nvPr/>
        </p:nvSpPr>
        <p:spPr>
          <a:xfrm>
            <a:off x="5464625" y="2988218"/>
            <a:ext cx="4552268" cy="769005"/>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Convert to Azure PaaS solution</a:t>
            </a:r>
          </a:p>
        </p:txBody>
      </p:sp>
      <p:sp>
        <p:nvSpPr>
          <p:cNvPr id="46" name="TextBox 45">
            <a:extLst>
              <a:ext uri="{FF2B5EF4-FFF2-40B4-BE49-F238E27FC236}">
                <a16:creationId xmlns:a16="http://schemas.microsoft.com/office/drawing/2014/main" id="{8539318D-A562-3941-BD4F-FBD77724D9A5}"/>
              </a:ext>
            </a:extLst>
          </p:cNvPr>
          <p:cNvSpPr txBox="1"/>
          <p:nvPr/>
        </p:nvSpPr>
        <p:spPr>
          <a:xfrm>
            <a:off x="5738947" y="3789031"/>
            <a:ext cx="4038600" cy="790981"/>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Optimize for and move to </a:t>
            </a:r>
          </a:p>
          <a:p>
            <a:pPr algn="ctr" defTabSz="1219067">
              <a:lnSpc>
                <a:spcPct val="90000"/>
              </a:lnSpc>
              <a:defRPr/>
            </a:pPr>
            <a:r>
              <a:rPr lang="en-US" sz="1600" dirty="0">
                <a:gradFill>
                  <a:gsLst>
                    <a:gs pos="1250">
                      <a:schemeClr val="bg1"/>
                    </a:gs>
                    <a:gs pos="100000">
                      <a:schemeClr val="bg1"/>
                    </a:gs>
                  </a:gsLst>
                  <a:lin ang="5400000" scaled="0"/>
                </a:gradFill>
                <a:latin typeface="Segoe UI"/>
              </a:rPr>
              <a:t>Azure IaaS virtual machine</a:t>
            </a:r>
          </a:p>
        </p:txBody>
      </p:sp>
      <p:sp>
        <p:nvSpPr>
          <p:cNvPr id="47" name="TextBox 46">
            <a:extLst>
              <a:ext uri="{FF2B5EF4-FFF2-40B4-BE49-F238E27FC236}">
                <a16:creationId xmlns:a16="http://schemas.microsoft.com/office/drawing/2014/main" id="{AB210762-D6F9-A443-852A-2745B13868A0}"/>
              </a:ext>
            </a:extLst>
          </p:cNvPr>
          <p:cNvSpPr txBox="1"/>
          <p:nvPr/>
        </p:nvSpPr>
        <p:spPr>
          <a:xfrm>
            <a:off x="6036126" y="4589840"/>
            <a:ext cx="3429000" cy="778836"/>
          </a:xfrm>
          <a:prstGeom prst="rect">
            <a:avLst/>
          </a:prstGeom>
          <a:noFill/>
        </p:spPr>
        <p:txBody>
          <a:bodyPr wrap="square" lIns="182880" tIns="146304" rIns="182880" bIns="146304" rtlCol="0" anchor="ctr" anchorCtr="1">
            <a:noAutofit/>
          </a:bodyPr>
          <a:lstStyle/>
          <a:p>
            <a:pPr algn="ctr" defTabSz="1219067">
              <a:lnSpc>
                <a:spcPct val="90000"/>
              </a:lnSpc>
              <a:defRPr/>
            </a:pPr>
            <a:r>
              <a:rPr lang="en-US" sz="1600" dirty="0">
                <a:gradFill>
                  <a:gsLst>
                    <a:gs pos="1250">
                      <a:schemeClr val="bg1"/>
                    </a:gs>
                    <a:gs pos="100000">
                      <a:schemeClr val="bg1"/>
                    </a:gs>
                  </a:gsLst>
                  <a:lin ang="5400000" scaled="0"/>
                </a:gradFill>
                <a:latin typeface="Segoe UI"/>
              </a:rPr>
              <a:t>No change, lift and </a:t>
            </a:r>
            <a:br>
              <a:rPr lang="en-US" sz="1600" dirty="0">
                <a:gradFill>
                  <a:gsLst>
                    <a:gs pos="1250">
                      <a:schemeClr val="bg1"/>
                    </a:gs>
                    <a:gs pos="100000">
                      <a:schemeClr val="bg1"/>
                    </a:gs>
                  </a:gsLst>
                  <a:lin ang="5400000" scaled="0"/>
                </a:gradFill>
                <a:latin typeface="Segoe UI"/>
              </a:rPr>
            </a:br>
            <a:r>
              <a:rPr lang="en-US" sz="1600" dirty="0">
                <a:gradFill>
                  <a:gsLst>
                    <a:gs pos="1250">
                      <a:schemeClr val="bg1"/>
                    </a:gs>
                    <a:gs pos="100000">
                      <a:schemeClr val="bg1"/>
                    </a:gs>
                  </a:gsLst>
                  <a:lin ang="5400000" scaled="0"/>
                </a:gradFill>
                <a:latin typeface="Segoe UI"/>
              </a:rPr>
              <a:t>shift to IaaS</a:t>
            </a:r>
          </a:p>
        </p:txBody>
      </p:sp>
    </p:spTree>
    <p:extLst>
      <p:ext uri="{BB962C8B-B14F-4D97-AF65-F5344CB8AC3E}">
        <p14:creationId xmlns:p14="http://schemas.microsoft.com/office/powerpoint/2010/main" val="38950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3" name="Arrow: Chevron 52">
            <a:extLst>
              <a:ext uri="{FF2B5EF4-FFF2-40B4-BE49-F238E27FC236}">
                <a16:creationId xmlns:a16="http://schemas.microsoft.com/office/drawing/2014/main" id="{A33405E1-8255-4F90-B3AB-4217730AA2D2}"/>
              </a:ext>
              <a:ext uri="{C183D7F6-B498-43B3-948B-1728B52AA6E4}">
                <adec:decorative xmlns:adec="http://schemas.microsoft.com/office/drawing/2017/decorative" val="1"/>
              </a:ext>
            </a:extLst>
          </p:cNvPr>
          <p:cNvSpPr/>
          <p:nvPr/>
        </p:nvSpPr>
        <p:spPr bwMode="auto">
          <a:xfrm>
            <a:off x="8951977" y="1436688"/>
            <a:ext cx="2651760" cy="509685"/>
          </a:xfrm>
          <a:prstGeom prst="chevron">
            <a:avLst>
              <a:gd name="adj" fmla="val 400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49" name="Arrow: Chevron 48">
            <a:extLst>
              <a:ext uri="{FF2B5EF4-FFF2-40B4-BE49-F238E27FC236}">
                <a16:creationId xmlns:a16="http://schemas.microsoft.com/office/drawing/2014/main" id="{BB21DB20-F3C6-4D52-9299-600F8F3F4120}"/>
              </a:ext>
              <a:ext uri="{C183D7F6-B498-43B3-948B-1728B52AA6E4}">
                <adec:decorative xmlns:adec="http://schemas.microsoft.com/office/drawing/2017/decorative" val="1"/>
              </a:ext>
            </a:extLst>
          </p:cNvPr>
          <p:cNvSpPr/>
          <p:nvPr/>
        </p:nvSpPr>
        <p:spPr bwMode="auto">
          <a:xfrm>
            <a:off x="3376168" y="1436688"/>
            <a:ext cx="2651760" cy="509685"/>
          </a:xfrm>
          <a:prstGeom prst="chevron">
            <a:avLst>
              <a:gd name="adj" fmla="val 400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45482778-CF29-4460-9C13-E9F1046C1783}"/>
              </a:ext>
              <a:ext uri="{C183D7F6-B498-43B3-948B-1728B52AA6E4}">
                <adec:decorative xmlns:adec="http://schemas.microsoft.com/office/drawing/2017/decorative" val="1"/>
              </a:ext>
            </a:extLst>
          </p:cNvPr>
          <p:cNvSpPr/>
          <p:nvPr/>
        </p:nvSpPr>
        <p:spPr bwMode="auto">
          <a:xfrm>
            <a:off x="6164073" y="1436688"/>
            <a:ext cx="2651760" cy="509685"/>
          </a:xfrm>
          <a:prstGeom prst="chevron">
            <a:avLst>
              <a:gd name="adj" fmla="val 40033"/>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2" name="Arrow: Pentagon 21">
            <a:extLst>
              <a:ext uri="{FF2B5EF4-FFF2-40B4-BE49-F238E27FC236}">
                <a16:creationId xmlns:a16="http://schemas.microsoft.com/office/drawing/2014/main" id="{121C9AFB-A50B-4552-9729-7B34EAD56EAD}"/>
              </a:ext>
              <a:ext uri="{C183D7F6-B498-43B3-948B-1728B52AA6E4}">
                <adec:decorative xmlns:adec="http://schemas.microsoft.com/office/drawing/2017/decorative" val="1"/>
              </a:ext>
            </a:extLst>
          </p:cNvPr>
          <p:cNvSpPr/>
          <p:nvPr/>
        </p:nvSpPr>
        <p:spPr bwMode="auto">
          <a:xfrm>
            <a:off x="586390" y="1436688"/>
            <a:ext cx="2651760" cy="509685"/>
          </a:xfrm>
          <a:prstGeom prst="homePlate">
            <a:avLst>
              <a:gd name="adj" fmla="val 38787"/>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37" name="Arrow: Chevron 4">
            <a:extLst>
              <a:ext uri="{FF2B5EF4-FFF2-40B4-BE49-F238E27FC236}">
                <a16:creationId xmlns:a16="http://schemas.microsoft.com/office/drawing/2014/main" id="{42EECFBD-7B27-4E9E-8FA9-3D0435E0482F}"/>
              </a:ext>
            </a:extLst>
          </p:cNvPr>
          <p:cNvSpPr txBox="1"/>
          <p:nvPr/>
        </p:nvSpPr>
        <p:spPr>
          <a:xfrm>
            <a:off x="634472" y="1508650"/>
            <a:ext cx="2555597" cy="365760"/>
          </a:xfrm>
          <a:prstGeom prst="rect">
            <a:avLst/>
          </a:prstGeom>
          <a:noFill/>
          <a:ln>
            <a:noFill/>
          </a:ln>
          <a:effectLst/>
        </p:spPr>
        <p:txBody>
          <a:bodyPr spcFirstLastPara="0" vert="horz" wrap="square" lIns="147019" tIns="49007" rIns="49007" bIns="49007" numCol="1" spcCol="1270" anchor="ctr" anchorCtr="0">
            <a:noAutofit/>
          </a:bodyPr>
          <a:lstStyle/>
          <a:p>
            <a:pPr marL="0" marR="0" lvl="0" indent="0" algn="ctr" defTabSz="1633538" rtl="0" eaLnBrk="1" fontAlgn="auto" latinLnBrk="0" hangingPunct="1">
              <a:lnSpc>
                <a:spcPct val="90000"/>
              </a:lnSpc>
              <a:spcBef>
                <a:spcPct val="0"/>
              </a:spcBef>
              <a:spcAft>
                <a:spcPct val="35000"/>
              </a:spcAft>
              <a:buClrTx/>
              <a:buSzTx/>
              <a:buFontTx/>
              <a:buNone/>
              <a:tabLst/>
              <a:defRPr/>
            </a:pPr>
            <a:r>
              <a:rPr kumimoji="0" lang="en-US" sz="1400" i="0" u="none" strike="noStrike" kern="0" cap="none" spc="0" normalizeH="0" baseline="0" noProof="0" dirty="0">
                <a:ln>
                  <a:noFill/>
                </a:ln>
                <a:gradFill>
                  <a:gsLst>
                    <a:gs pos="1250">
                      <a:schemeClr val="bg1"/>
                    </a:gs>
                    <a:gs pos="100000">
                      <a:schemeClr val="bg1"/>
                    </a:gs>
                  </a:gsLst>
                  <a:lin ang="5400000" scaled="0"/>
                </a:gradFill>
                <a:effectLst/>
                <a:uLnTx/>
                <a:uFillTx/>
                <a:latin typeface="+mj-lt"/>
                <a:ea typeface="+mn-ea"/>
                <a:cs typeface="+mn-cs"/>
              </a:rPr>
              <a:t>1 to 6 months</a:t>
            </a:r>
          </a:p>
        </p:txBody>
      </p:sp>
      <p:sp>
        <p:nvSpPr>
          <p:cNvPr id="39" name="Arrow: Chevron 4">
            <a:extLst>
              <a:ext uri="{FF2B5EF4-FFF2-40B4-BE49-F238E27FC236}">
                <a16:creationId xmlns:a16="http://schemas.microsoft.com/office/drawing/2014/main" id="{8A2F6D12-9E08-49AE-A094-FCD9B6843ADD}"/>
              </a:ext>
            </a:extLst>
          </p:cNvPr>
          <p:cNvSpPr txBox="1"/>
          <p:nvPr/>
        </p:nvSpPr>
        <p:spPr>
          <a:xfrm>
            <a:off x="3505394" y="1508650"/>
            <a:ext cx="2393309" cy="365760"/>
          </a:xfrm>
          <a:prstGeom prst="rect">
            <a:avLst/>
          </a:prstGeom>
          <a:noFill/>
          <a:ln>
            <a:noFill/>
          </a:ln>
          <a:effectLst/>
        </p:spPr>
        <p:txBody>
          <a:bodyPr spcFirstLastPara="0" vert="horz" wrap="square" lIns="147019" tIns="49007" rIns="49007" bIns="49007" numCol="1" spcCol="1270" anchor="ctr" anchorCtr="0">
            <a:noAutofit/>
          </a:bodyPr>
          <a:lstStyle>
            <a:defPPr>
              <a:defRPr lang="en-US"/>
            </a:defPPr>
            <a:lvl1pPr marR="0" lvl="0" indent="0" algn="ctr" defTabSz="1633538" fontAlgn="auto">
              <a:lnSpc>
                <a:spcPct val="90000"/>
              </a:lnSpc>
              <a:spcBef>
                <a:spcPct val="0"/>
              </a:spcBef>
              <a:spcAft>
                <a:spcPct val="35000"/>
              </a:spcAft>
              <a:buClrTx/>
              <a:buSzTx/>
              <a:buFontTx/>
              <a:buNone/>
              <a:tabLst/>
              <a:defRPr kumimoji="0" sz="1400" i="0" u="none" strike="noStrike" kern="0"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7 to 18 months</a:t>
            </a:r>
          </a:p>
        </p:txBody>
      </p:sp>
      <p:sp>
        <p:nvSpPr>
          <p:cNvPr id="41" name="Arrow: Chevron 4">
            <a:extLst>
              <a:ext uri="{FF2B5EF4-FFF2-40B4-BE49-F238E27FC236}">
                <a16:creationId xmlns:a16="http://schemas.microsoft.com/office/drawing/2014/main" id="{A09A267B-F5E4-415A-9E34-AA6FDA647C3F}"/>
              </a:ext>
            </a:extLst>
          </p:cNvPr>
          <p:cNvSpPr txBox="1"/>
          <p:nvPr/>
        </p:nvSpPr>
        <p:spPr>
          <a:xfrm>
            <a:off x="6332685" y="1508650"/>
            <a:ext cx="2314536" cy="365760"/>
          </a:xfrm>
          <a:prstGeom prst="rect">
            <a:avLst/>
          </a:prstGeom>
          <a:noFill/>
          <a:ln>
            <a:noFill/>
          </a:ln>
          <a:effectLst/>
        </p:spPr>
        <p:txBody>
          <a:bodyPr spcFirstLastPara="0" vert="horz" wrap="square" lIns="147019" tIns="49007" rIns="49007" bIns="49007" numCol="1" spcCol="1270" anchor="ctr" anchorCtr="0">
            <a:noAutofit/>
          </a:bodyPr>
          <a:lstStyle>
            <a:defPPr>
              <a:defRPr lang="en-US"/>
            </a:defPPr>
            <a:lvl1pPr marR="0" lvl="0" indent="0" algn="ctr" defTabSz="1633538" fontAlgn="auto">
              <a:lnSpc>
                <a:spcPct val="90000"/>
              </a:lnSpc>
              <a:spcBef>
                <a:spcPct val="0"/>
              </a:spcBef>
              <a:spcAft>
                <a:spcPct val="35000"/>
              </a:spcAft>
              <a:buClrTx/>
              <a:buSzTx/>
              <a:buFontTx/>
              <a:buNone/>
              <a:tabLst/>
              <a:defRPr kumimoji="0" sz="1400" i="0" u="none" strike="noStrike" kern="0"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19 to 36 months</a:t>
            </a:r>
          </a:p>
        </p:txBody>
      </p:sp>
      <p:sp>
        <p:nvSpPr>
          <p:cNvPr id="43" name="Arrow: Chevron 4">
            <a:extLst>
              <a:ext uri="{FF2B5EF4-FFF2-40B4-BE49-F238E27FC236}">
                <a16:creationId xmlns:a16="http://schemas.microsoft.com/office/drawing/2014/main" id="{F960B20B-C92B-40A9-9B0E-FF0C7F1C5EC0}"/>
              </a:ext>
            </a:extLst>
          </p:cNvPr>
          <p:cNvSpPr txBox="1"/>
          <p:nvPr/>
        </p:nvSpPr>
        <p:spPr>
          <a:xfrm>
            <a:off x="9233767" y="1508650"/>
            <a:ext cx="2088181" cy="365760"/>
          </a:xfrm>
          <a:prstGeom prst="rect">
            <a:avLst/>
          </a:prstGeom>
          <a:noFill/>
          <a:ln>
            <a:noFill/>
          </a:ln>
          <a:effectLst/>
        </p:spPr>
        <p:txBody>
          <a:bodyPr spcFirstLastPara="0" vert="horz" wrap="square" lIns="147019" tIns="49007" rIns="49007" bIns="49007" numCol="1" spcCol="1270" anchor="ctr" anchorCtr="0">
            <a:noAutofit/>
          </a:bodyPr>
          <a:lstStyle>
            <a:defPPr>
              <a:defRPr lang="en-US"/>
            </a:defPPr>
            <a:lvl1pPr marR="0" lvl="0" indent="0" algn="ctr" defTabSz="1633538" fontAlgn="auto">
              <a:lnSpc>
                <a:spcPct val="90000"/>
              </a:lnSpc>
              <a:spcBef>
                <a:spcPct val="0"/>
              </a:spcBef>
              <a:spcAft>
                <a:spcPct val="35000"/>
              </a:spcAft>
              <a:buClrTx/>
              <a:buSzTx/>
              <a:buFontTx/>
              <a:buNone/>
              <a:tabLst/>
              <a:defRPr kumimoji="0" sz="1400" i="0" u="none" strike="noStrike" kern="0" cap="none" spc="0" normalizeH="0" baseline="0">
                <a:ln>
                  <a:noFill/>
                </a:ln>
                <a:gradFill>
                  <a:gsLst>
                    <a:gs pos="1250">
                      <a:schemeClr val="bg1"/>
                    </a:gs>
                    <a:gs pos="100000">
                      <a:schemeClr val="bg1"/>
                    </a:gs>
                  </a:gsLst>
                  <a:lin ang="5400000" scaled="0"/>
                </a:gradFill>
                <a:effectLst/>
                <a:uLnTx/>
                <a:uFillTx/>
                <a:latin typeface="+mj-lt"/>
              </a:defRPr>
            </a:lvl1pPr>
          </a:lstStyle>
          <a:p>
            <a:r>
              <a:rPr lang="en-US" dirty="0"/>
              <a:t>37 to 48 months</a:t>
            </a:r>
          </a:p>
        </p:txBody>
      </p:sp>
      <p:sp>
        <p:nvSpPr>
          <p:cNvPr id="44" name="Rectangle 7">
            <a:extLst>
              <a:ext uri="{FF2B5EF4-FFF2-40B4-BE49-F238E27FC236}">
                <a16:creationId xmlns:a16="http://schemas.microsoft.com/office/drawing/2014/main" id="{376A4C1E-F86D-4417-AA8A-D1EDEBA394C2}"/>
              </a:ext>
            </a:extLst>
          </p:cNvPr>
          <p:cNvSpPr/>
          <p:nvPr/>
        </p:nvSpPr>
        <p:spPr bwMode="auto">
          <a:xfrm>
            <a:off x="588263" y="2019301"/>
            <a:ext cx="2651760" cy="1170941"/>
          </a:xfrm>
          <a:prstGeom prst="rect">
            <a:avLst/>
          </a:prstGeom>
          <a:solidFill>
            <a:schemeClr val="bg2"/>
          </a:solidFill>
        </p:spPr>
        <p:txBody>
          <a:bodyPr wrap="square" lIns="182880" tIns="155448" rIns="182880" bIns="146304">
            <a:noAutofit/>
          </a:bodyPr>
          <a:lstStyle/>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Retire non-used workload</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10 percent migration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Small apps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IaaS—lift and shift </a:t>
            </a:r>
          </a:p>
          <a:p>
            <a:pPr marL="117475" indent="-117475">
              <a:lnSpc>
                <a:spcPct val="90000"/>
              </a:lnSpc>
              <a:spcAft>
                <a:spcPts val="600"/>
              </a:spcAft>
              <a:buFont typeface="Arial" panose="020B0604020202020204" pitchFamily="34" charset="0"/>
              <a:buChar char="•"/>
            </a:pPr>
            <a:endParaRPr lang="en-US" sz="1200" dirty="0">
              <a:gradFill>
                <a:gsLst>
                  <a:gs pos="0">
                    <a:schemeClr val="tx1"/>
                  </a:gs>
                  <a:gs pos="100000">
                    <a:schemeClr val="tx1"/>
                  </a:gs>
                </a:gsLst>
                <a:lin ang="5400000" scaled="0"/>
              </a:gradFill>
            </a:endParaRPr>
          </a:p>
        </p:txBody>
      </p:sp>
      <p:sp>
        <p:nvSpPr>
          <p:cNvPr id="45" name="Rectangle 7">
            <a:extLst>
              <a:ext uri="{FF2B5EF4-FFF2-40B4-BE49-F238E27FC236}">
                <a16:creationId xmlns:a16="http://schemas.microsoft.com/office/drawing/2014/main" id="{47ABE210-C3B4-4D21-9011-BADF09FA2A7C}"/>
              </a:ext>
            </a:extLst>
          </p:cNvPr>
          <p:cNvSpPr/>
          <p:nvPr/>
        </p:nvSpPr>
        <p:spPr bwMode="auto">
          <a:xfrm>
            <a:off x="3376168" y="2019300"/>
            <a:ext cx="2651760" cy="1170939"/>
          </a:xfrm>
          <a:prstGeom prst="rect">
            <a:avLst/>
          </a:prstGeom>
          <a:solidFill>
            <a:schemeClr val="bg2"/>
          </a:solidFill>
        </p:spPr>
        <p:txBody>
          <a:bodyPr wrap="square" lIns="182880" tIns="155448" rIns="182880" bIns="146304">
            <a:noAutofit/>
          </a:bodyPr>
          <a:lstStyle/>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Reduce multiple environments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28% migration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Small and mid-sized apps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IaaS and PaaS</a:t>
            </a:r>
          </a:p>
        </p:txBody>
      </p:sp>
      <p:sp>
        <p:nvSpPr>
          <p:cNvPr id="46" name="Rectangle 7">
            <a:extLst>
              <a:ext uri="{FF2B5EF4-FFF2-40B4-BE49-F238E27FC236}">
                <a16:creationId xmlns:a16="http://schemas.microsoft.com/office/drawing/2014/main" id="{4634C6E4-93A9-487A-ABE9-ADFD5F076C92}"/>
              </a:ext>
            </a:extLst>
          </p:cNvPr>
          <p:cNvSpPr/>
          <p:nvPr/>
        </p:nvSpPr>
        <p:spPr bwMode="auto">
          <a:xfrm>
            <a:off x="6164073" y="2019300"/>
            <a:ext cx="2651760" cy="1170939"/>
          </a:xfrm>
          <a:prstGeom prst="rect">
            <a:avLst/>
          </a:prstGeom>
          <a:solidFill>
            <a:schemeClr val="bg2"/>
          </a:solidFill>
        </p:spPr>
        <p:txBody>
          <a:bodyPr wrap="square" lIns="182880" tIns="155448" rIns="182880" bIns="146304">
            <a:noAutofit/>
          </a:bodyPr>
          <a:lstStyle/>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74% migration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Large, more complex apps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Focusing on PaaS</a:t>
            </a:r>
          </a:p>
          <a:p>
            <a:pPr marL="117475" indent="-117475">
              <a:lnSpc>
                <a:spcPct val="90000"/>
              </a:lnSpc>
              <a:spcAft>
                <a:spcPts val="600"/>
              </a:spcAft>
              <a:buFont typeface="Arial" panose="020B0604020202020204" pitchFamily="34" charset="0"/>
              <a:buChar char="•"/>
            </a:pPr>
            <a:endParaRPr lang="en-US" sz="1200" dirty="0">
              <a:gradFill>
                <a:gsLst>
                  <a:gs pos="0">
                    <a:schemeClr val="tx1"/>
                  </a:gs>
                  <a:gs pos="100000">
                    <a:schemeClr val="tx1"/>
                  </a:gs>
                </a:gsLst>
                <a:lin ang="5400000" scaled="0"/>
              </a:gradFill>
            </a:endParaRPr>
          </a:p>
        </p:txBody>
      </p:sp>
      <p:sp>
        <p:nvSpPr>
          <p:cNvPr id="47" name="Rectangle 7">
            <a:extLst>
              <a:ext uri="{FF2B5EF4-FFF2-40B4-BE49-F238E27FC236}">
                <a16:creationId xmlns:a16="http://schemas.microsoft.com/office/drawing/2014/main" id="{EB46D0E9-19BA-41D3-AC11-C58F68AA38BD}"/>
              </a:ext>
            </a:extLst>
          </p:cNvPr>
          <p:cNvSpPr/>
          <p:nvPr/>
        </p:nvSpPr>
        <p:spPr bwMode="auto">
          <a:xfrm>
            <a:off x="8951977" y="2019300"/>
            <a:ext cx="2651760" cy="1170939"/>
          </a:xfrm>
          <a:prstGeom prst="rect">
            <a:avLst/>
          </a:prstGeom>
          <a:solidFill>
            <a:schemeClr val="bg2"/>
          </a:solidFill>
        </p:spPr>
        <p:txBody>
          <a:bodyPr wrap="square" lIns="182880" tIns="155448" rIns="182880" bIns="146304">
            <a:noAutofit/>
          </a:bodyPr>
          <a:lstStyle/>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90%+ migration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Largest, most complex apps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Design cloud-native apps</a:t>
            </a:r>
          </a:p>
          <a:p>
            <a:pPr marL="117475" indent="-117475">
              <a:lnSpc>
                <a:spcPct val="90000"/>
              </a:lnSpc>
              <a:spcAft>
                <a:spcPts val="600"/>
              </a:spcAft>
              <a:buFont typeface="Arial" panose="020B0604020202020204" pitchFamily="34" charset="0"/>
              <a:buChar char="•"/>
            </a:pPr>
            <a:endParaRPr lang="en-US" sz="1200" dirty="0">
              <a:gradFill>
                <a:gsLst>
                  <a:gs pos="0">
                    <a:schemeClr val="tx1"/>
                  </a:gs>
                  <a:gs pos="100000">
                    <a:schemeClr val="tx1"/>
                  </a:gs>
                </a:gsLst>
                <a:lin ang="5400000" scaled="0"/>
              </a:gradFill>
            </a:endParaRPr>
          </a:p>
        </p:txBody>
      </p:sp>
      <p:sp>
        <p:nvSpPr>
          <p:cNvPr id="2" name="Title 1">
            <a:extLst>
              <a:ext uri="{FF2B5EF4-FFF2-40B4-BE49-F238E27FC236}">
                <a16:creationId xmlns:a16="http://schemas.microsoft.com/office/drawing/2014/main" id="{3F6AA14B-F505-4F66-ADEA-0245F3736171}"/>
              </a:ext>
            </a:extLst>
          </p:cNvPr>
          <p:cNvSpPr>
            <a:spLocks noGrp="1"/>
          </p:cNvSpPr>
          <p:nvPr>
            <p:ph type="title"/>
          </p:nvPr>
        </p:nvSpPr>
        <p:spPr>
          <a:xfrm>
            <a:off x="588263" y="457200"/>
            <a:ext cx="11018520" cy="553998"/>
          </a:xfrm>
        </p:spPr>
        <p:txBody>
          <a:bodyPr/>
          <a:lstStyle/>
          <a:p>
            <a:r>
              <a:rPr lang="en-US" dirty="0"/>
              <a:t>Our journey to the cloud</a:t>
            </a:r>
          </a:p>
        </p:txBody>
      </p:sp>
      <p:sp>
        <p:nvSpPr>
          <p:cNvPr id="9" name="Text Placeholder 8">
            <a:extLst>
              <a:ext uri="{FF2B5EF4-FFF2-40B4-BE49-F238E27FC236}">
                <a16:creationId xmlns:a16="http://schemas.microsoft.com/office/drawing/2014/main" id="{32826C89-FCBC-4830-AC3C-98E7B9D7F39F}"/>
              </a:ext>
            </a:extLst>
          </p:cNvPr>
          <p:cNvSpPr>
            <a:spLocks noGrp="1"/>
          </p:cNvSpPr>
          <p:nvPr>
            <p:ph type="body" sz="quarter" idx="10"/>
          </p:nvPr>
        </p:nvSpPr>
        <p:spPr>
          <a:xfrm>
            <a:off x="586390" y="3429000"/>
            <a:ext cx="11018520" cy="2591848"/>
          </a:xfrm>
        </p:spPr>
        <p:txBody>
          <a:bodyPr/>
          <a:lstStyle/>
          <a:p>
            <a:r>
              <a:rPr lang="en-US" dirty="0">
                <a:gradFill>
                  <a:gsLst>
                    <a:gs pos="1250">
                      <a:schemeClr val="accent2"/>
                    </a:gs>
                    <a:gs pos="100000">
                      <a:schemeClr val="accent2"/>
                    </a:gs>
                  </a:gsLst>
                  <a:lin ang="5400000" scaled="0"/>
                </a:gradFill>
                <a:latin typeface="+mj-lt"/>
              </a:rPr>
              <a:t>How the move to the cloud benefitted us</a:t>
            </a:r>
          </a:p>
          <a:p>
            <a:pPr lvl="1" indent="-228600">
              <a:buFont typeface="Arial" panose="020B0604020202020204" pitchFamily="34" charset="0"/>
              <a:buChar char="•"/>
            </a:pPr>
            <a:r>
              <a:rPr lang="en-US" sz="1800" dirty="0"/>
              <a:t>Geo-redundancy, unified data strategy and flexible infrastructures</a:t>
            </a:r>
          </a:p>
          <a:p>
            <a:pPr lvl="1" indent="-228600">
              <a:buFont typeface="Arial" panose="020B0604020202020204" pitchFamily="34" charset="0"/>
              <a:buChar char="•"/>
            </a:pPr>
            <a:r>
              <a:rPr lang="en-US" sz="1800" dirty="0"/>
              <a:t>Continued platform growth and improvement </a:t>
            </a:r>
          </a:p>
          <a:p>
            <a:pPr lvl="1" indent="-228600">
              <a:buFont typeface="Arial" panose="020B0604020202020204" pitchFamily="34" charset="0"/>
              <a:buChar char="•"/>
            </a:pPr>
            <a:r>
              <a:rPr lang="en-US" sz="1800" dirty="0"/>
              <a:t>Flat on service run costs </a:t>
            </a:r>
          </a:p>
          <a:p>
            <a:pPr lvl="1" indent="-228600">
              <a:buFont typeface="Arial" panose="020B0604020202020204" pitchFamily="34" charset="0"/>
              <a:buChar char="•"/>
            </a:pPr>
            <a:r>
              <a:rPr lang="en-US" sz="1800" dirty="0"/>
              <a:t>Deeper and richer insights into our service reliability</a:t>
            </a:r>
          </a:p>
          <a:p>
            <a:pPr lvl="1" indent="-228600">
              <a:buFont typeface="Arial" panose="020B0604020202020204" pitchFamily="34" charset="0"/>
              <a:buChar char="•"/>
            </a:pPr>
            <a:r>
              <a:rPr lang="en-US" sz="1800" dirty="0"/>
              <a:t>Standardized Incident-Management tooling with automatic alerting</a:t>
            </a:r>
          </a:p>
          <a:p>
            <a:pPr lvl="1" indent="-228600">
              <a:buFont typeface="Arial" panose="020B0604020202020204" pitchFamily="34" charset="0"/>
              <a:buChar char="•"/>
            </a:pPr>
            <a:r>
              <a:rPr lang="en-US" sz="1800" dirty="0"/>
              <a:t>End-to-end integrity through business process monitoring</a:t>
            </a:r>
          </a:p>
          <a:p>
            <a:pPr lvl="1" indent="-228600">
              <a:buFont typeface="Arial" panose="020B0604020202020204" pitchFamily="34" charset="0"/>
              <a:buChar char="•"/>
            </a:pPr>
            <a:r>
              <a:rPr lang="en-US" sz="1800" dirty="0"/>
              <a:t>Powerful feedback loop to product-group partners</a:t>
            </a:r>
          </a:p>
        </p:txBody>
      </p:sp>
    </p:spTree>
    <p:extLst>
      <p:ext uri="{BB962C8B-B14F-4D97-AF65-F5344CB8AC3E}">
        <p14:creationId xmlns:p14="http://schemas.microsoft.com/office/powerpoint/2010/main" val="3830976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7507" y="2834446"/>
            <a:ext cx="7834521" cy="1189108"/>
          </a:xfrm>
          <a:prstGeom prst="rect">
            <a:avLst/>
          </a:prstGeom>
        </p:spPr>
        <p:txBody>
          <a:bodyPr wrap="square" anchor="t">
            <a:normAutofit/>
          </a:bodyPr>
          <a:lstStyle/>
          <a:p>
            <a:r>
              <a:rPr lang="en-US" sz="4400" dirty="0">
                <a:solidFill>
                  <a:srgbClr val="FFFFFF"/>
                </a:solidFill>
              </a:rPr>
              <a:t>Being metric driven</a:t>
            </a:r>
          </a:p>
        </p:txBody>
      </p:sp>
    </p:spTree>
    <p:extLst>
      <p:ext uri="{BB962C8B-B14F-4D97-AF65-F5344CB8AC3E}">
        <p14:creationId xmlns:p14="http://schemas.microsoft.com/office/powerpoint/2010/main" val="400382621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6995F00D-5438-4C87-ACB0-3B183B6D150F}"/>
              </a:ext>
            </a:extLst>
          </p:cNvPr>
          <p:cNvSpPr>
            <a:spLocks noGrp="1"/>
          </p:cNvSpPr>
          <p:nvPr>
            <p:ph type="body" sz="quarter" idx="10"/>
          </p:nvPr>
        </p:nvSpPr>
        <p:spPr>
          <a:xfrm>
            <a:off x="586390" y="1434370"/>
            <a:ext cx="11018520" cy="1875359"/>
          </a:xfrm>
        </p:spPr>
        <p:txBody>
          <a:bodyPr/>
          <a:lstStyle/>
          <a:p>
            <a:r>
              <a:rPr lang="en-US" dirty="0">
                <a:gradFill>
                  <a:gsLst>
                    <a:gs pos="1250">
                      <a:schemeClr val="accent2"/>
                    </a:gs>
                    <a:gs pos="100000">
                      <a:schemeClr val="accent2"/>
                    </a:gs>
                  </a:gsLst>
                  <a:lin ang="5400000" scaled="0"/>
                </a:gradFill>
                <a:latin typeface="+mj-lt"/>
              </a:rPr>
              <a:t>Goals of service review</a:t>
            </a:r>
          </a:p>
          <a:p>
            <a:pPr lvl="1" indent="-228600">
              <a:buFont typeface="Arial" panose="020B0604020202020204" pitchFamily="34" charset="0"/>
              <a:buChar char="•"/>
            </a:pPr>
            <a:r>
              <a:rPr lang="en-US" dirty="0"/>
              <a:t>Identify service delivery improvements</a:t>
            </a:r>
          </a:p>
          <a:p>
            <a:pPr lvl="1" indent="-228600">
              <a:buFont typeface="Arial" panose="020B0604020202020204" pitchFamily="34" charset="0"/>
              <a:buChar char="•"/>
            </a:pPr>
            <a:r>
              <a:rPr lang="en-US" dirty="0"/>
              <a:t>Improve engineering efficiency and effectiveness</a:t>
            </a:r>
          </a:p>
          <a:p>
            <a:pPr lvl="1" indent="-228600">
              <a:buFont typeface="Arial" panose="020B0604020202020204" pitchFamily="34" charset="0"/>
              <a:buChar char="•"/>
            </a:pPr>
            <a:r>
              <a:rPr lang="en-US" dirty="0"/>
              <a:t>Build on our Engineering Fundamentals </a:t>
            </a:r>
          </a:p>
          <a:p>
            <a:pPr lvl="1" indent="-228600">
              <a:buFont typeface="Arial" panose="020B0604020202020204" pitchFamily="34" charset="0"/>
              <a:buChar char="•"/>
            </a:pPr>
            <a:r>
              <a:rPr lang="en-US" dirty="0"/>
              <a:t>Measure Engineering Velocity and end-to-end Service Health</a:t>
            </a:r>
          </a:p>
          <a:p>
            <a:endParaRPr lang="en-US" dirty="0"/>
          </a:p>
          <a:p>
            <a:endParaRPr lang="en-US" dirty="0"/>
          </a:p>
        </p:txBody>
      </p:sp>
      <p:sp>
        <p:nvSpPr>
          <p:cNvPr id="11" name="Rectangle 10">
            <a:extLst>
              <a:ext uri="{FF2B5EF4-FFF2-40B4-BE49-F238E27FC236}">
                <a16:creationId xmlns:a16="http://schemas.microsoft.com/office/drawing/2014/main" id="{719FBA8B-2600-45F8-86AC-74359FD3631F}"/>
              </a:ext>
            </a:extLst>
          </p:cNvPr>
          <p:cNvSpPr/>
          <p:nvPr/>
        </p:nvSpPr>
        <p:spPr bwMode="auto">
          <a:xfrm>
            <a:off x="600830" y="5901672"/>
            <a:ext cx="5273196" cy="457200"/>
          </a:xfrm>
          <a:prstGeom prst="rect">
            <a:avLst/>
          </a:prstGeom>
          <a:solidFill>
            <a:schemeClr val="accent1">
              <a:lumMod val="75000"/>
            </a:schemeClr>
          </a:solidFill>
        </p:spPr>
        <p:txBody>
          <a:bodyPr wrap="square" lIns="182880" tIns="0" rIns="182880" bIns="0" anchor="ctr" anchorCtr="0">
            <a:noAutofit/>
          </a:bodyPr>
          <a:lstStyle/>
          <a:p>
            <a:pPr algn="ctr">
              <a:lnSpc>
                <a:spcPct val="90000"/>
              </a:lnSpc>
              <a:spcAft>
                <a:spcPts val="600"/>
              </a:spcAft>
            </a:pPr>
            <a:r>
              <a:rPr lang="en-US" sz="1600" dirty="0">
                <a:gradFill>
                  <a:gsLst>
                    <a:gs pos="0">
                      <a:schemeClr val="bg1"/>
                    </a:gs>
                    <a:gs pos="100000">
                      <a:schemeClr val="bg1"/>
                    </a:gs>
                  </a:gsLst>
                  <a:lin ang="5400000" scaled="0"/>
                </a:gradFill>
                <a:latin typeface="+mj-lt"/>
              </a:rPr>
              <a:t>Establish the baseline</a:t>
            </a:r>
          </a:p>
        </p:txBody>
      </p:sp>
      <p:sp>
        <p:nvSpPr>
          <p:cNvPr id="20" name="Rectangle 19">
            <a:extLst>
              <a:ext uri="{FF2B5EF4-FFF2-40B4-BE49-F238E27FC236}">
                <a16:creationId xmlns:a16="http://schemas.microsoft.com/office/drawing/2014/main" id="{D63A4733-D863-423D-A712-17E72BFFC23E}"/>
              </a:ext>
            </a:extLst>
          </p:cNvPr>
          <p:cNvSpPr/>
          <p:nvPr/>
        </p:nvSpPr>
        <p:spPr bwMode="auto">
          <a:xfrm>
            <a:off x="6337852" y="5901672"/>
            <a:ext cx="5273196" cy="457200"/>
          </a:xfrm>
          <a:prstGeom prst="rect">
            <a:avLst/>
          </a:prstGeom>
          <a:solidFill>
            <a:schemeClr val="accent2">
              <a:lumMod val="75000"/>
            </a:schemeClr>
          </a:solidFill>
        </p:spPr>
        <p:txBody>
          <a:bodyPr wrap="square" lIns="182880" tIns="0" rIns="182880" bIns="0" anchor="ctr" anchorCtr="0">
            <a:noAutofit/>
          </a:bodyPr>
          <a:lstStyle/>
          <a:p>
            <a:pPr algn="ctr">
              <a:lnSpc>
                <a:spcPct val="90000"/>
              </a:lnSpc>
              <a:spcAft>
                <a:spcPts val="600"/>
              </a:spcAft>
            </a:pPr>
            <a:r>
              <a:rPr lang="en-US" sz="1600" dirty="0">
                <a:gradFill>
                  <a:gsLst>
                    <a:gs pos="0">
                      <a:schemeClr val="bg1"/>
                    </a:gs>
                    <a:gs pos="100000">
                      <a:schemeClr val="bg1"/>
                    </a:gs>
                  </a:gsLst>
                  <a:lin ang="5400000" scaled="0"/>
                </a:gradFill>
                <a:latin typeface="+mj-lt"/>
              </a:rPr>
              <a:t>Build on the momentum</a:t>
            </a:r>
          </a:p>
        </p:txBody>
      </p:sp>
      <p:sp>
        <p:nvSpPr>
          <p:cNvPr id="4" name="Title 3">
            <a:extLst>
              <a:ext uri="{FF2B5EF4-FFF2-40B4-BE49-F238E27FC236}">
                <a16:creationId xmlns:a16="http://schemas.microsoft.com/office/drawing/2014/main" id="{CACB44E7-6CB2-4F6E-A5B9-A3C9CFC6CCD4}"/>
              </a:ext>
            </a:extLst>
          </p:cNvPr>
          <p:cNvSpPr>
            <a:spLocks noGrp="1"/>
          </p:cNvSpPr>
          <p:nvPr>
            <p:ph type="title"/>
          </p:nvPr>
        </p:nvSpPr>
        <p:spPr/>
        <p:txBody>
          <a:bodyPr/>
          <a:lstStyle/>
          <a:p>
            <a:r>
              <a:rPr lang="en-US" dirty="0"/>
              <a:t>Service reviews</a:t>
            </a:r>
          </a:p>
        </p:txBody>
      </p:sp>
      <p:sp>
        <p:nvSpPr>
          <p:cNvPr id="14" name="Rectangle 7">
            <a:extLst>
              <a:ext uri="{FF2B5EF4-FFF2-40B4-BE49-F238E27FC236}">
                <a16:creationId xmlns:a16="http://schemas.microsoft.com/office/drawing/2014/main" id="{42B07D24-7C02-433A-AEE8-5D98CF1DB3F0}"/>
              </a:ext>
            </a:extLst>
          </p:cNvPr>
          <p:cNvSpPr/>
          <p:nvPr/>
        </p:nvSpPr>
        <p:spPr bwMode="auto">
          <a:xfrm>
            <a:off x="584200" y="3548270"/>
            <a:ext cx="2377440" cy="2301911"/>
          </a:xfrm>
          <a:prstGeom prst="rect">
            <a:avLst/>
          </a:prstGeom>
          <a:solidFill>
            <a:schemeClr val="bg2"/>
          </a:solidFill>
        </p:spPr>
        <p:txBody>
          <a:bodyPr wrap="square" lIns="182880" tIns="155448" rIns="182880" bIns="146304">
            <a:noAutofit/>
          </a:bodyPr>
          <a:lstStyle/>
          <a:p>
            <a:pPr>
              <a:lnSpc>
                <a:spcPct val="90000"/>
              </a:lnSpc>
              <a:spcAft>
                <a:spcPts val="600"/>
              </a:spcAft>
            </a:pPr>
            <a:r>
              <a:rPr lang="en-US" sz="1800" dirty="0">
                <a:gradFill>
                  <a:gsLst>
                    <a:gs pos="0">
                      <a:schemeClr val="accent1"/>
                    </a:gs>
                    <a:gs pos="100000">
                      <a:schemeClr val="accent1"/>
                    </a:gs>
                  </a:gsLst>
                  <a:lin ang="5400000" scaled="0"/>
                </a:gradFill>
                <a:latin typeface="+mj-lt"/>
              </a:rPr>
              <a:t>Engineering fundamentals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Azure DevOps taxonomy,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build, release</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Code coverage/scanning</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Security controls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Compliance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(e.g. accessibility, GDPR)</a:t>
            </a:r>
          </a:p>
        </p:txBody>
      </p:sp>
      <p:sp>
        <p:nvSpPr>
          <p:cNvPr id="15" name="Rectangle 7">
            <a:extLst>
              <a:ext uri="{FF2B5EF4-FFF2-40B4-BE49-F238E27FC236}">
                <a16:creationId xmlns:a16="http://schemas.microsoft.com/office/drawing/2014/main" id="{6921C325-BE5F-4ABA-A1D6-443644EF33B9}"/>
              </a:ext>
            </a:extLst>
          </p:cNvPr>
          <p:cNvSpPr/>
          <p:nvPr/>
        </p:nvSpPr>
        <p:spPr bwMode="auto">
          <a:xfrm>
            <a:off x="3466782" y="3548270"/>
            <a:ext cx="2377440" cy="2301911"/>
          </a:xfrm>
          <a:prstGeom prst="rect">
            <a:avLst/>
          </a:prstGeom>
          <a:solidFill>
            <a:schemeClr val="bg2"/>
          </a:solidFill>
        </p:spPr>
        <p:txBody>
          <a:bodyPr wrap="square" lIns="182880" tIns="155448" rIns="182880" bIns="146304">
            <a:noAutofit/>
          </a:bodyPr>
          <a:lstStyle/>
          <a:p>
            <a:pPr>
              <a:lnSpc>
                <a:spcPct val="90000"/>
              </a:lnSpc>
              <a:spcAft>
                <a:spcPts val="600"/>
              </a:spcAft>
            </a:pPr>
            <a:r>
              <a:rPr lang="en-US" sz="1800" dirty="0">
                <a:gradFill>
                  <a:gsLst>
                    <a:gs pos="0">
                      <a:schemeClr val="accent1"/>
                    </a:gs>
                    <a:gs pos="100000">
                      <a:schemeClr val="accent1"/>
                    </a:gs>
                  </a:gsLst>
                  <a:lin ang="5400000" scaled="0"/>
                </a:gradFill>
                <a:latin typeface="+mj-lt"/>
              </a:rPr>
              <a:t>Live </a:t>
            </a:r>
            <a:br>
              <a:rPr lang="en-US" sz="1800" dirty="0">
                <a:gradFill>
                  <a:gsLst>
                    <a:gs pos="0">
                      <a:schemeClr val="accent1"/>
                    </a:gs>
                    <a:gs pos="100000">
                      <a:schemeClr val="accent1"/>
                    </a:gs>
                  </a:gsLst>
                  <a:lin ang="5400000" scaled="0"/>
                </a:gradFill>
                <a:latin typeface="+mj-lt"/>
              </a:rPr>
            </a:br>
            <a:r>
              <a:rPr lang="en-US" sz="1800" dirty="0">
                <a:gradFill>
                  <a:gsLst>
                    <a:gs pos="0">
                      <a:schemeClr val="accent1"/>
                    </a:gs>
                    <a:gs pos="100000">
                      <a:schemeClr val="accent1"/>
                    </a:gs>
                  </a:gsLst>
                  <a:lin ang="5400000" scaled="0"/>
                </a:gradFill>
                <a:latin typeface="+mj-lt"/>
              </a:rPr>
              <a:t>site</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Patching</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Azure migrations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Cloud optimizations</a:t>
            </a:r>
          </a:p>
          <a:p>
            <a:pPr marL="117475" indent="-117475">
              <a:lnSpc>
                <a:spcPct val="90000"/>
              </a:lnSpc>
              <a:spcAft>
                <a:spcPts val="600"/>
              </a:spcAft>
              <a:buFont typeface="Arial" panose="020B0604020202020204" pitchFamily="34" charset="0"/>
              <a:buChar char="•"/>
            </a:pPr>
            <a:r>
              <a:rPr lang="en-US" sz="1200" dirty="0" err="1">
                <a:gradFill>
                  <a:gsLst>
                    <a:gs pos="0">
                      <a:schemeClr val="tx1"/>
                    </a:gs>
                    <a:gs pos="100000">
                      <a:schemeClr val="tx1"/>
                    </a:gs>
                  </a:gsLst>
                  <a:lin ang="5400000" scaled="0"/>
                </a:gradFill>
              </a:rPr>
              <a:t>Sev</a:t>
            </a:r>
            <a:r>
              <a:rPr lang="en-US" sz="1200" dirty="0">
                <a:gradFill>
                  <a:gsLst>
                    <a:gs pos="0">
                      <a:schemeClr val="tx1"/>
                    </a:gs>
                    <a:gs pos="100000">
                      <a:schemeClr val="tx1"/>
                    </a:gs>
                  </a:gsLst>
                  <a:lin ang="5400000" scaled="0"/>
                </a:gradFill>
              </a:rPr>
              <a:t>. 1–3 incidents,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(TTE, TTD, and TTM)</a:t>
            </a:r>
          </a:p>
        </p:txBody>
      </p:sp>
      <p:sp>
        <p:nvSpPr>
          <p:cNvPr id="17" name="Rectangle 7">
            <a:extLst>
              <a:ext uri="{FF2B5EF4-FFF2-40B4-BE49-F238E27FC236}">
                <a16:creationId xmlns:a16="http://schemas.microsoft.com/office/drawing/2014/main" id="{968D5451-3554-4BC0-B36E-FD77C062E41F}"/>
              </a:ext>
            </a:extLst>
          </p:cNvPr>
          <p:cNvSpPr/>
          <p:nvPr/>
        </p:nvSpPr>
        <p:spPr bwMode="auto">
          <a:xfrm>
            <a:off x="6349364" y="3548270"/>
            <a:ext cx="2377440" cy="2301911"/>
          </a:xfrm>
          <a:prstGeom prst="rect">
            <a:avLst/>
          </a:prstGeom>
          <a:solidFill>
            <a:schemeClr val="bg2"/>
          </a:solidFill>
        </p:spPr>
        <p:txBody>
          <a:bodyPr wrap="square" lIns="182880" tIns="155448" rIns="182880" bIns="146304">
            <a:noAutofit/>
          </a:bodyPr>
          <a:lstStyle/>
          <a:p>
            <a:pPr>
              <a:lnSpc>
                <a:spcPct val="90000"/>
              </a:lnSpc>
              <a:spcAft>
                <a:spcPts val="600"/>
              </a:spcAft>
            </a:pPr>
            <a:r>
              <a:rPr lang="en-US" sz="1800" dirty="0">
                <a:gradFill>
                  <a:gsLst>
                    <a:gs pos="0">
                      <a:schemeClr val="accent2"/>
                    </a:gs>
                    <a:gs pos="100000">
                      <a:schemeClr val="accent2"/>
                    </a:gs>
                  </a:gsLst>
                  <a:lin ang="5400000" scaled="0"/>
                </a:gradFill>
                <a:latin typeface="+mj-lt"/>
              </a:rPr>
              <a:t>Engineering </a:t>
            </a:r>
            <a:br>
              <a:rPr lang="en-US" sz="1800" dirty="0">
                <a:gradFill>
                  <a:gsLst>
                    <a:gs pos="0">
                      <a:schemeClr val="accent2"/>
                    </a:gs>
                    <a:gs pos="100000">
                      <a:schemeClr val="accent2"/>
                    </a:gs>
                  </a:gsLst>
                  <a:lin ang="5400000" scaled="0"/>
                </a:gradFill>
                <a:latin typeface="+mj-lt"/>
              </a:rPr>
            </a:br>
            <a:r>
              <a:rPr lang="en-US" sz="1800" dirty="0">
                <a:gradFill>
                  <a:gsLst>
                    <a:gs pos="0">
                      <a:schemeClr val="accent2"/>
                    </a:gs>
                    <a:gs pos="100000">
                      <a:schemeClr val="accent2"/>
                    </a:gs>
                  </a:gsLst>
                  <a:lin ang="5400000" scaled="0"/>
                </a:gradFill>
                <a:latin typeface="+mj-lt"/>
              </a:rPr>
              <a:t>velocity</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CI and automated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code scanning</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CD with gated validation</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Velocity of builds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Testing in production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using experimentation</a:t>
            </a:r>
          </a:p>
        </p:txBody>
      </p:sp>
      <p:sp>
        <p:nvSpPr>
          <p:cNvPr id="18" name="Rectangle 7">
            <a:extLst>
              <a:ext uri="{FF2B5EF4-FFF2-40B4-BE49-F238E27FC236}">
                <a16:creationId xmlns:a16="http://schemas.microsoft.com/office/drawing/2014/main" id="{6AA4E586-79C8-4F9D-BCD5-B09490B59AAF}"/>
              </a:ext>
            </a:extLst>
          </p:cNvPr>
          <p:cNvSpPr/>
          <p:nvPr/>
        </p:nvSpPr>
        <p:spPr bwMode="auto">
          <a:xfrm>
            <a:off x="9231948" y="3548270"/>
            <a:ext cx="2377440" cy="2301911"/>
          </a:xfrm>
          <a:prstGeom prst="rect">
            <a:avLst/>
          </a:prstGeom>
          <a:solidFill>
            <a:schemeClr val="bg2"/>
          </a:solidFill>
        </p:spPr>
        <p:txBody>
          <a:bodyPr wrap="square" lIns="182880" tIns="155448" rIns="91440" bIns="146304">
            <a:noAutofit/>
          </a:bodyPr>
          <a:lstStyle/>
          <a:p>
            <a:pPr>
              <a:lnSpc>
                <a:spcPct val="90000"/>
              </a:lnSpc>
              <a:spcAft>
                <a:spcPts val="600"/>
              </a:spcAft>
            </a:pPr>
            <a:r>
              <a:rPr lang="en-US" sz="1800" dirty="0">
                <a:gradFill>
                  <a:gsLst>
                    <a:gs pos="0">
                      <a:schemeClr val="accent2"/>
                    </a:gs>
                    <a:gs pos="100000">
                      <a:schemeClr val="accent2"/>
                    </a:gs>
                  </a:gsLst>
                  <a:lin ang="5400000" scaled="0"/>
                </a:gradFill>
                <a:latin typeface="+mj-lt"/>
              </a:rPr>
              <a:t>Service </a:t>
            </a:r>
            <a:br>
              <a:rPr lang="en-US" sz="1800" dirty="0">
                <a:gradFill>
                  <a:gsLst>
                    <a:gs pos="0">
                      <a:schemeClr val="accent2"/>
                    </a:gs>
                    <a:gs pos="100000">
                      <a:schemeClr val="accent2"/>
                    </a:gs>
                  </a:gsLst>
                  <a:lin ang="5400000" scaled="0"/>
                </a:gradFill>
                <a:latin typeface="+mj-lt"/>
              </a:rPr>
            </a:br>
            <a:r>
              <a:rPr lang="en-US" sz="1800" dirty="0">
                <a:gradFill>
                  <a:gsLst>
                    <a:gs pos="0">
                      <a:schemeClr val="accent2"/>
                    </a:gs>
                    <a:gs pos="100000">
                      <a:schemeClr val="accent2"/>
                    </a:gs>
                  </a:gsLst>
                  <a:lin ang="5400000" scaled="0"/>
                </a:gradFill>
                <a:latin typeface="+mj-lt"/>
              </a:rPr>
              <a:t>health</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Shift from reactive -&gt; proactive service monitoring</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User feedback, user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sentiment, abandonment</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Advanced analytics </a:t>
            </a:r>
            <a:br>
              <a:rPr lang="en-US" sz="1200" dirty="0">
                <a:gradFill>
                  <a:gsLst>
                    <a:gs pos="0">
                      <a:schemeClr val="tx1"/>
                    </a:gs>
                    <a:gs pos="100000">
                      <a:schemeClr val="tx1"/>
                    </a:gs>
                  </a:gsLst>
                  <a:lin ang="5400000" scaled="0"/>
                </a:gradFill>
              </a:rPr>
            </a:br>
            <a:r>
              <a:rPr lang="en-US" sz="1200" dirty="0">
                <a:gradFill>
                  <a:gsLst>
                    <a:gs pos="0">
                      <a:schemeClr val="tx1"/>
                    </a:gs>
                    <a:gs pos="100000">
                      <a:schemeClr val="tx1"/>
                    </a:gs>
                  </a:gsLst>
                  <a:lin ang="5400000" scaled="0"/>
                </a:gradFill>
              </a:rPr>
              <a:t>and diagnostics</a:t>
            </a:r>
          </a:p>
          <a:p>
            <a:pPr marL="117475" indent="-117475">
              <a:lnSpc>
                <a:spcPct val="90000"/>
              </a:lnSpc>
              <a:spcAft>
                <a:spcPts val="600"/>
              </a:spcAft>
              <a:buFont typeface="Arial" panose="020B0604020202020204" pitchFamily="34" charset="0"/>
              <a:buChar char="•"/>
            </a:pPr>
            <a:r>
              <a:rPr lang="en-US" sz="1200" dirty="0">
                <a:gradFill>
                  <a:gsLst>
                    <a:gs pos="0">
                      <a:schemeClr val="tx1"/>
                    </a:gs>
                    <a:gs pos="100000">
                      <a:schemeClr val="tx1"/>
                    </a:gs>
                  </a:gsLst>
                  <a:lin ang="5400000" scaled="0"/>
                </a:gradFill>
              </a:rPr>
              <a:t>Self-healing</a:t>
            </a:r>
          </a:p>
        </p:txBody>
      </p:sp>
      <p:sp>
        <p:nvSpPr>
          <p:cNvPr id="19" name="Arrow: Chevron 18">
            <a:extLst>
              <a:ext uri="{FF2B5EF4-FFF2-40B4-BE49-F238E27FC236}">
                <a16:creationId xmlns:a16="http://schemas.microsoft.com/office/drawing/2014/main" id="{D6138022-11FB-44C3-83E7-3B5636CB8BB4}"/>
              </a:ext>
              <a:ext uri="{C183D7F6-B498-43B3-948B-1728B52AA6E4}">
                <adec:decorative xmlns:adec="http://schemas.microsoft.com/office/drawing/2017/decorative" val="1"/>
              </a:ext>
            </a:extLst>
          </p:cNvPr>
          <p:cNvSpPr/>
          <p:nvPr/>
        </p:nvSpPr>
        <p:spPr bwMode="auto">
          <a:xfrm>
            <a:off x="3026886" y="4422226"/>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Arrow: Chevron 20">
            <a:extLst>
              <a:ext uri="{FF2B5EF4-FFF2-40B4-BE49-F238E27FC236}">
                <a16:creationId xmlns:a16="http://schemas.microsoft.com/office/drawing/2014/main" id="{0A6E8EA0-818B-4CC9-A039-EDF0EC409466}"/>
              </a:ext>
              <a:ext uri="{C183D7F6-B498-43B3-948B-1728B52AA6E4}">
                <adec:decorative xmlns:adec="http://schemas.microsoft.com/office/drawing/2017/decorative" val="1"/>
              </a:ext>
            </a:extLst>
          </p:cNvPr>
          <p:cNvSpPr/>
          <p:nvPr/>
        </p:nvSpPr>
        <p:spPr bwMode="auto">
          <a:xfrm>
            <a:off x="5909468" y="4422226"/>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Arrow: Chevron 21">
            <a:extLst>
              <a:ext uri="{FF2B5EF4-FFF2-40B4-BE49-F238E27FC236}">
                <a16:creationId xmlns:a16="http://schemas.microsoft.com/office/drawing/2014/main" id="{4F540E14-3996-4116-A3C7-2DE3179D45D0}"/>
              </a:ext>
              <a:ext uri="{C183D7F6-B498-43B3-948B-1728B52AA6E4}">
                <adec:decorative xmlns:adec="http://schemas.microsoft.com/office/drawing/2017/decorative" val="1"/>
              </a:ext>
            </a:extLst>
          </p:cNvPr>
          <p:cNvSpPr/>
          <p:nvPr/>
        </p:nvSpPr>
        <p:spPr bwMode="auto">
          <a:xfrm>
            <a:off x="8792050" y="4422226"/>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1917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2B412A0-BCA2-4C1D-A6FC-C00AD65FB3B3}"/>
              </a:ext>
            </a:extLst>
          </p:cNvPr>
          <p:cNvSpPr txBox="1">
            <a:spLocks/>
          </p:cNvSpPr>
          <p:nvPr/>
        </p:nvSpPr>
        <p:spPr>
          <a:xfrm>
            <a:off x="292707" y="20016"/>
            <a:ext cx="11298463" cy="93969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3600" spc="-50" dirty="0">
                <a:ln w="3175">
                  <a:noFill/>
                </a:ln>
                <a:ea typeface="+mn-ea"/>
                <a:cs typeface="Segoe UI" pitchFamily="34" charset="0"/>
              </a:rPr>
              <a:t>Driving a live site culture</a:t>
            </a:r>
          </a:p>
        </p:txBody>
      </p:sp>
      <p:pic>
        <p:nvPicPr>
          <p:cNvPr id="8" name="Graphic 7" descr="List">
            <a:extLst>
              <a:ext uri="{FF2B5EF4-FFF2-40B4-BE49-F238E27FC236}">
                <a16:creationId xmlns:a16="http://schemas.microsoft.com/office/drawing/2014/main" id="{4C26F8C9-C985-41F7-BA10-3F2C552C97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5649" y="1358473"/>
            <a:ext cx="775933" cy="775933"/>
          </a:xfrm>
          <a:prstGeom prst="rect">
            <a:avLst/>
          </a:prstGeom>
        </p:spPr>
      </p:pic>
      <p:sp>
        <p:nvSpPr>
          <p:cNvPr id="9" name="Rectangle 8">
            <a:extLst>
              <a:ext uri="{FF2B5EF4-FFF2-40B4-BE49-F238E27FC236}">
                <a16:creationId xmlns:a16="http://schemas.microsoft.com/office/drawing/2014/main" id="{0CC7F228-D90D-4D60-9CE0-A1C38E623F53}"/>
              </a:ext>
            </a:extLst>
          </p:cNvPr>
          <p:cNvSpPr/>
          <p:nvPr/>
        </p:nvSpPr>
        <p:spPr>
          <a:xfrm>
            <a:off x="1510973" y="1497046"/>
            <a:ext cx="8132611"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gradFill>
                  <a:gsLst>
                    <a:gs pos="1250">
                      <a:schemeClr val="tx1"/>
                    </a:gs>
                    <a:gs pos="100000">
                      <a:schemeClr val="tx1"/>
                    </a:gs>
                  </a:gsLst>
                  <a:lin ang="5400000" scaled="0"/>
                </a:gradFill>
                <a:cs typeface="Segoe UI" panose="020B0502040204020203" pitchFamily="34" charset="0"/>
              </a:rPr>
              <a:t>All production services centrally cataloged and maintained</a:t>
            </a:r>
            <a:endParaRPr kumimoji="0" lang="en-US" sz="2800" b="0" i="0" u="none" strike="noStrike" kern="1200" cap="none" spc="0" normalizeH="0" baseline="0" noProof="0" dirty="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11" name="Graphic 10" descr="Eye">
            <a:extLst>
              <a:ext uri="{FF2B5EF4-FFF2-40B4-BE49-F238E27FC236}">
                <a16:creationId xmlns:a16="http://schemas.microsoft.com/office/drawing/2014/main" id="{704E560B-3244-485C-8006-3638E30059D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89765" y="2291487"/>
            <a:ext cx="914400" cy="914400"/>
          </a:xfrm>
          <a:prstGeom prst="rect">
            <a:avLst/>
          </a:prstGeom>
        </p:spPr>
      </p:pic>
      <p:sp>
        <p:nvSpPr>
          <p:cNvPr id="12" name="Rectangle 11">
            <a:extLst>
              <a:ext uri="{FF2B5EF4-FFF2-40B4-BE49-F238E27FC236}">
                <a16:creationId xmlns:a16="http://schemas.microsoft.com/office/drawing/2014/main" id="{04624D27-B14A-49D9-B8C6-BA5A0C6331E1}"/>
              </a:ext>
            </a:extLst>
          </p:cNvPr>
          <p:cNvSpPr/>
          <p:nvPr/>
        </p:nvSpPr>
        <p:spPr>
          <a:xfrm>
            <a:off x="1510973" y="2496049"/>
            <a:ext cx="7693196" cy="461665"/>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gradFill>
                  <a:gsLst>
                    <a:gs pos="1250">
                      <a:schemeClr val="tx1"/>
                    </a:gs>
                    <a:gs pos="100000">
                      <a:schemeClr val="tx1"/>
                    </a:gs>
                  </a:gsLst>
                  <a:lin ang="5400000" scaled="0"/>
                </a:gradFill>
                <a:cs typeface="Segoe UI" panose="020B0502040204020203" pitchFamily="34" charset="0"/>
              </a:rPr>
              <a:t>Synthetic Monitoring and notification as a requirement</a:t>
            </a:r>
          </a:p>
        </p:txBody>
      </p:sp>
      <p:pic>
        <p:nvPicPr>
          <p:cNvPr id="14" name="Graphic 13" descr="Business Growth">
            <a:extLst>
              <a:ext uri="{FF2B5EF4-FFF2-40B4-BE49-F238E27FC236}">
                <a16:creationId xmlns:a16="http://schemas.microsoft.com/office/drawing/2014/main" id="{21555751-AD74-4285-9DDD-5C05DC0CC21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876" y="3435794"/>
            <a:ext cx="828161" cy="828161"/>
          </a:xfrm>
          <a:prstGeom prst="rect">
            <a:avLst/>
          </a:prstGeom>
        </p:spPr>
      </p:pic>
      <p:pic>
        <p:nvPicPr>
          <p:cNvPr id="17" name="Graphic 16" descr="Clock">
            <a:extLst>
              <a:ext uri="{FF2B5EF4-FFF2-40B4-BE49-F238E27FC236}">
                <a16:creationId xmlns:a16="http://schemas.microsoft.com/office/drawing/2014/main" id="{511C42DB-4409-4FA4-AD48-E395AB4A07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89765" y="4504270"/>
            <a:ext cx="828161" cy="828161"/>
          </a:xfrm>
          <a:prstGeom prst="rect">
            <a:avLst/>
          </a:prstGeom>
        </p:spPr>
      </p:pic>
      <p:sp>
        <p:nvSpPr>
          <p:cNvPr id="18" name="Rectangle 17">
            <a:extLst>
              <a:ext uri="{FF2B5EF4-FFF2-40B4-BE49-F238E27FC236}">
                <a16:creationId xmlns:a16="http://schemas.microsoft.com/office/drawing/2014/main" id="{10CB4BD7-2A10-46A5-B975-7E3D29C1F0C0}"/>
              </a:ext>
            </a:extLst>
          </p:cNvPr>
          <p:cNvSpPr/>
          <p:nvPr/>
        </p:nvSpPr>
        <p:spPr>
          <a:xfrm>
            <a:off x="1510973" y="4686924"/>
            <a:ext cx="9833997" cy="424732"/>
          </a:xfrm>
          <a:prstGeom prst="rect">
            <a:avLst/>
          </a:prstGeom>
        </p:spPr>
        <p:txBody>
          <a:bodyPr wrap="square">
            <a:spAutoFit/>
          </a:bodyPr>
          <a:lstStyle/>
          <a:p>
            <a:pPr>
              <a:lnSpc>
                <a:spcPct val="90000"/>
              </a:lnSpc>
              <a:spcBef>
                <a:spcPts val="0"/>
              </a:spcBef>
              <a:spcAft>
                <a:spcPts val="2400"/>
              </a:spcAft>
            </a:pPr>
            <a:r>
              <a:rPr lang="en-US" sz="2400" dirty="0">
                <a:gradFill>
                  <a:gsLst>
                    <a:gs pos="1250">
                      <a:schemeClr val="tx1"/>
                    </a:gs>
                    <a:gs pos="100000">
                      <a:schemeClr val="tx1"/>
                    </a:gs>
                  </a:gsLst>
                  <a:lin ang="5400000" scaled="0"/>
                </a:gradFill>
                <a:cs typeface="Segoe UI" panose="020B0502040204020203" pitchFamily="34" charset="0"/>
              </a:rPr>
              <a:t>24/7 on call engineers (DRI) to respond to active incidents</a:t>
            </a:r>
          </a:p>
        </p:txBody>
      </p:sp>
      <p:pic>
        <p:nvPicPr>
          <p:cNvPr id="21" name="Graphic 20" descr="Target Audience">
            <a:extLst>
              <a:ext uri="{FF2B5EF4-FFF2-40B4-BE49-F238E27FC236}">
                <a16:creationId xmlns:a16="http://schemas.microsoft.com/office/drawing/2014/main" id="{3AD75F57-07F4-4B12-85AA-96D024BF393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765" y="5556069"/>
            <a:ext cx="872384" cy="872384"/>
          </a:xfrm>
          <a:prstGeom prst="rect">
            <a:avLst/>
          </a:prstGeom>
        </p:spPr>
      </p:pic>
      <p:sp>
        <p:nvSpPr>
          <p:cNvPr id="2" name="Rectangle 1">
            <a:extLst>
              <a:ext uri="{FF2B5EF4-FFF2-40B4-BE49-F238E27FC236}">
                <a16:creationId xmlns:a16="http://schemas.microsoft.com/office/drawing/2014/main" id="{0D877A25-E84E-487A-8954-DE79A8045EBC}"/>
              </a:ext>
            </a:extLst>
          </p:cNvPr>
          <p:cNvSpPr/>
          <p:nvPr/>
        </p:nvSpPr>
        <p:spPr>
          <a:xfrm>
            <a:off x="1510973" y="3427302"/>
            <a:ext cx="10024664" cy="830997"/>
          </a:xfrm>
          <a:prstGeom prst="rect">
            <a:avLst/>
          </a:prstGeom>
        </p:spPr>
        <p:txBody>
          <a:bodyPr wrap="square">
            <a:spAutoFit/>
          </a:bodyPr>
          <a:lstStyle/>
          <a:p>
            <a:pPr defTabSz="914400"/>
            <a:r>
              <a:rPr lang="en-US" sz="2400" dirty="0">
                <a:gradFill>
                  <a:gsLst>
                    <a:gs pos="1250">
                      <a:schemeClr val="tx1"/>
                    </a:gs>
                    <a:gs pos="100000">
                      <a:schemeClr val="tx1"/>
                    </a:gs>
                  </a:gsLst>
                  <a:lin ang="5400000" scaled="0"/>
                </a:gradFill>
                <a:cs typeface="Segoe UI" panose="020B0502040204020203" pitchFamily="34" charset="0"/>
              </a:rPr>
              <a:t>Weekly team-level Live Site Reviews to Monitor service health and review recent incident and postmortems</a:t>
            </a:r>
          </a:p>
        </p:txBody>
      </p:sp>
      <p:sp>
        <p:nvSpPr>
          <p:cNvPr id="3" name="Rectangle 2">
            <a:extLst>
              <a:ext uri="{FF2B5EF4-FFF2-40B4-BE49-F238E27FC236}">
                <a16:creationId xmlns:a16="http://schemas.microsoft.com/office/drawing/2014/main" id="{05750C0D-B358-4F45-9C96-082A00CD8C1C}"/>
              </a:ext>
            </a:extLst>
          </p:cNvPr>
          <p:cNvSpPr/>
          <p:nvPr/>
        </p:nvSpPr>
        <p:spPr>
          <a:xfrm>
            <a:off x="1510973" y="5573225"/>
            <a:ext cx="10135729" cy="757130"/>
          </a:xfrm>
          <a:prstGeom prst="rect">
            <a:avLst/>
          </a:prstGeom>
        </p:spPr>
        <p:txBody>
          <a:bodyPr wrap="square">
            <a:spAutoFit/>
          </a:bodyPr>
          <a:lstStyle/>
          <a:p>
            <a:pPr>
              <a:lnSpc>
                <a:spcPct val="90000"/>
              </a:lnSpc>
              <a:spcBef>
                <a:spcPts val="0"/>
              </a:spcBef>
              <a:spcAft>
                <a:spcPts val="2400"/>
              </a:spcAft>
            </a:pPr>
            <a:r>
              <a:rPr lang="en-US" sz="2400" dirty="0">
                <a:gradFill>
                  <a:gsLst>
                    <a:gs pos="1250">
                      <a:schemeClr val="tx1"/>
                    </a:gs>
                    <a:gs pos="100000">
                      <a:schemeClr val="tx1"/>
                    </a:gs>
                  </a:gsLst>
                  <a:lin ang="5400000" scaled="0"/>
                </a:gradFill>
                <a:cs typeface="Segoe UI" panose="020B0502040204020203" pitchFamily="34" charset="0"/>
              </a:rPr>
              <a:t>Incident postmortems for root cause analysis, repair items, time metrics and SLAs (Time to Detect, Engage, Mitigate, Resolve)</a:t>
            </a:r>
          </a:p>
        </p:txBody>
      </p:sp>
    </p:spTree>
    <p:extLst>
      <p:ext uri="{BB962C8B-B14F-4D97-AF65-F5344CB8AC3E}">
        <p14:creationId xmlns:p14="http://schemas.microsoft.com/office/powerpoint/2010/main" val="150995147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280C5AAD-AFDB-49EC-9155-C741B822F5CC}"/>
              </a:ext>
            </a:extLst>
          </p:cNvPr>
          <p:cNvSpPr txBox="1"/>
          <p:nvPr/>
        </p:nvSpPr>
        <p:spPr>
          <a:xfrm>
            <a:off x="6401792" y="1623786"/>
            <a:ext cx="1554480" cy="64008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Incident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Management</a:t>
            </a:r>
          </a:p>
        </p:txBody>
      </p:sp>
      <p:sp>
        <p:nvSpPr>
          <p:cNvPr id="14" name="TextBox 13">
            <a:extLst>
              <a:ext uri="{FF2B5EF4-FFF2-40B4-BE49-F238E27FC236}">
                <a16:creationId xmlns:a16="http://schemas.microsoft.com/office/drawing/2014/main" id="{5D34539C-0823-447F-A2C1-1D12454C4A3D}"/>
              </a:ext>
            </a:extLst>
          </p:cNvPr>
          <p:cNvSpPr txBox="1"/>
          <p:nvPr/>
        </p:nvSpPr>
        <p:spPr>
          <a:xfrm>
            <a:off x="8056959" y="1623786"/>
            <a:ext cx="1554480" cy="64008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Azure </a:t>
            </a:r>
            <a:b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Pipelines</a:t>
            </a:r>
          </a:p>
        </p:txBody>
      </p:sp>
      <p:sp>
        <p:nvSpPr>
          <p:cNvPr id="17" name="TextBox 16">
            <a:extLst>
              <a:ext uri="{FF2B5EF4-FFF2-40B4-BE49-F238E27FC236}">
                <a16:creationId xmlns:a16="http://schemas.microsoft.com/office/drawing/2014/main" id="{2E4C4A42-86FC-4C99-A824-F2A6BEB90130}"/>
              </a:ext>
            </a:extLst>
          </p:cNvPr>
          <p:cNvSpPr txBox="1"/>
          <p:nvPr/>
        </p:nvSpPr>
        <p:spPr>
          <a:xfrm>
            <a:off x="4746625" y="1623786"/>
            <a:ext cx="1554480" cy="64008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Application</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Insights</a:t>
            </a:r>
          </a:p>
        </p:txBody>
      </p:sp>
      <p:sp>
        <p:nvSpPr>
          <p:cNvPr id="19" name="TextBox 18">
            <a:extLst>
              <a:ext uri="{FF2B5EF4-FFF2-40B4-BE49-F238E27FC236}">
                <a16:creationId xmlns:a16="http://schemas.microsoft.com/office/drawing/2014/main" id="{E34551DE-E5E3-4BD6-A2FC-6F9A1ECA06BD}"/>
              </a:ext>
            </a:extLst>
          </p:cNvPr>
          <p:cNvSpPr txBox="1"/>
          <p:nvPr/>
        </p:nvSpPr>
        <p:spPr>
          <a:xfrm>
            <a:off x="9712127" y="1623786"/>
            <a:ext cx="1554480" cy="640080"/>
          </a:xfrm>
          <a:prstGeom prst="rect">
            <a:avLst/>
          </a:prstGeom>
          <a:noFill/>
        </p:spPr>
        <p:txBody>
          <a:bodyPr wrap="none" lIns="182880" tIns="146304" rIns="182880" bIns="146304" rtlCol="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Log </a:t>
            </a:r>
            <a:b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br>
            <a:r>
              <a:rPr kumimoji="0" lang="en-US" sz="1400" b="0" i="0" u="none" strike="noStrike" kern="1200" cap="none" spc="0" normalizeH="0" baseline="0" noProof="0" dirty="0">
                <a:ln>
                  <a:noFill/>
                </a:ln>
                <a:gradFill>
                  <a:gsLst>
                    <a:gs pos="83000">
                      <a:schemeClr val="tx1"/>
                    </a:gs>
                    <a:gs pos="100000">
                      <a:schemeClr val="tx1"/>
                    </a:gs>
                  </a:gsLst>
                  <a:lin ang="5400000" scaled="1"/>
                </a:gradFill>
                <a:effectLst/>
                <a:uLnTx/>
                <a:uFillTx/>
                <a:latin typeface="Segoe UI"/>
                <a:ea typeface="+mn-ea"/>
                <a:cs typeface="+mn-cs"/>
              </a:rPr>
              <a:t>Analytics</a:t>
            </a:r>
          </a:p>
        </p:txBody>
      </p:sp>
      <p:sp>
        <p:nvSpPr>
          <p:cNvPr id="15" name="Freeform: Shape 14">
            <a:extLst>
              <a:ext uri="{FF2B5EF4-FFF2-40B4-BE49-F238E27FC236}">
                <a16:creationId xmlns:a16="http://schemas.microsoft.com/office/drawing/2014/main" id="{43ED158E-8EB0-497C-A1D9-F182855598D2}"/>
              </a:ext>
            </a:extLst>
          </p:cNvPr>
          <p:cNvSpPr/>
          <p:nvPr/>
        </p:nvSpPr>
        <p:spPr>
          <a:xfrm rot="5400000">
            <a:off x="10601429" y="1284146"/>
            <a:ext cx="1710149" cy="313438"/>
          </a:xfrm>
          <a:custGeom>
            <a:avLst/>
            <a:gdLst>
              <a:gd name="connsiteX0" fmla="*/ 0 w 3460786"/>
              <a:gd name="connsiteY0" fmla="*/ 0 h 257594"/>
              <a:gd name="connsiteX1" fmla="*/ 3331989 w 3460786"/>
              <a:gd name="connsiteY1" fmla="*/ 0 h 257594"/>
              <a:gd name="connsiteX2" fmla="*/ 3460786 w 3460786"/>
              <a:gd name="connsiteY2" fmla="*/ 128797 h 257594"/>
              <a:gd name="connsiteX3" fmla="*/ 3331989 w 3460786"/>
              <a:gd name="connsiteY3" fmla="*/ 257594 h 257594"/>
              <a:gd name="connsiteX4" fmla="*/ 0 w 3460786"/>
              <a:gd name="connsiteY4" fmla="*/ 257594 h 257594"/>
              <a:gd name="connsiteX5" fmla="*/ 128797 w 3460786"/>
              <a:gd name="connsiteY5" fmla="*/ 128797 h 257594"/>
              <a:gd name="connsiteX6" fmla="*/ 0 w 3460786"/>
              <a:gd name="connsiteY6" fmla="*/ 0 h 25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0786" h="257594">
                <a:moveTo>
                  <a:pt x="0" y="0"/>
                </a:moveTo>
                <a:lnTo>
                  <a:pt x="3331989" y="0"/>
                </a:lnTo>
                <a:lnTo>
                  <a:pt x="3460786" y="128797"/>
                </a:lnTo>
                <a:lnTo>
                  <a:pt x="3331989" y="257594"/>
                </a:lnTo>
                <a:lnTo>
                  <a:pt x="0" y="257594"/>
                </a:lnTo>
                <a:lnTo>
                  <a:pt x="128797" y="128797"/>
                </a:lnTo>
                <a:lnTo>
                  <a:pt x="0" y="0"/>
                </a:lnTo>
                <a:close/>
              </a:path>
            </a:pathLst>
          </a:custGeom>
          <a:solidFill>
            <a:schemeClr val="accent6">
              <a:lumMod val="60000"/>
              <a:lumOff val="4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803" tIns="16002" rIns="144799" bIns="16002" numCol="1" spcCol="1270" anchor="ctr" anchorCtr="0">
            <a:noAutofit/>
          </a:bodyPr>
          <a:lstStyle/>
          <a:p>
            <a:pPr marL="0" lvl="0" indent="0" algn="ctr" defTabSz="533400">
              <a:lnSpc>
                <a:spcPct val="90000"/>
              </a:lnSpc>
              <a:spcBef>
                <a:spcPct val="0"/>
              </a:spcBef>
              <a:spcAft>
                <a:spcPct val="35000"/>
              </a:spcAft>
              <a:buNone/>
            </a:pPr>
            <a:r>
              <a:rPr lang="en-US" sz="1200" kern="1200" dirty="0">
                <a:gradFill>
                  <a:gsLst>
                    <a:gs pos="83000">
                      <a:schemeClr val="bg1"/>
                    </a:gs>
                    <a:gs pos="100000">
                      <a:schemeClr val="bg1"/>
                    </a:gs>
                  </a:gsLst>
                  <a:lin ang="5400000" scaled="1"/>
                </a:gradFill>
              </a:rPr>
              <a:t>Ingest</a:t>
            </a:r>
            <a:endParaRPr lang="en-US" sz="2900" kern="1200" dirty="0">
              <a:gradFill>
                <a:gsLst>
                  <a:gs pos="83000">
                    <a:schemeClr val="bg1"/>
                  </a:gs>
                  <a:gs pos="100000">
                    <a:schemeClr val="bg1"/>
                  </a:gs>
                </a:gsLst>
                <a:lin ang="5400000" scaled="1"/>
              </a:gradFill>
            </a:endParaRPr>
          </a:p>
        </p:txBody>
      </p:sp>
      <p:sp>
        <p:nvSpPr>
          <p:cNvPr id="21" name="Freeform: Shape 20">
            <a:extLst>
              <a:ext uri="{FF2B5EF4-FFF2-40B4-BE49-F238E27FC236}">
                <a16:creationId xmlns:a16="http://schemas.microsoft.com/office/drawing/2014/main" id="{D29C589A-C5A9-45F6-94B1-CB4977F11D48}"/>
              </a:ext>
            </a:extLst>
          </p:cNvPr>
          <p:cNvSpPr/>
          <p:nvPr/>
        </p:nvSpPr>
        <p:spPr>
          <a:xfrm rot="5400000">
            <a:off x="11015568" y="2616610"/>
            <a:ext cx="881872" cy="313438"/>
          </a:xfrm>
          <a:custGeom>
            <a:avLst/>
            <a:gdLst>
              <a:gd name="connsiteX0" fmla="*/ 0 w 2044148"/>
              <a:gd name="connsiteY0" fmla="*/ 0 h 257594"/>
              <a:gd name="connsiteX1" fmla="*/ 1915351 w 2044148"/>
              <a:gd name="connsiteY1" fmla="*/ 0 h 257594"/>
              <a:gd name="connsiteX2" fmla="*/ 2044148 w 2044148"/>
              <a:gd name="connsiteY2" fmla="*/ 128797 h 257594"/>
              <a:gd name="connsiteX3" fmla="*/ 1915351 w 2044148"/>
              <a:gd name="connsiteY3" fmla="*/ 257594 h 257594"/>
              <a:gd name="connsiteX4" fmla="*/ 0 w 2044148"/>
              <a:gd name="connsiteY4" fmla="*/ 257594 h 257594"/>
              <a:gd name="connsiteX5" fmla="*/ 128797 w 2044148"/>
              <a:gd name="connsiteY5" fmla="*/ 128797 h 257594"/>
              <a:gd name="connsiteX6" fmla="*/ 0 w 2044148"/>
              <a:gd name="connsiteY6" fmla="*/ 0 h 25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44148" h="257594">
                <a:moveTo>
                  <a:pt x="0" y="0"/>
                </a:moveTo>
                <a:lnTo>
                  <a:pt x="1915351" y="0"/>
                </a:lnTo>
                <a:lnTo>
                  <a:pt x="2044148" y="128797"/>
                </a:lnTo>
                <a:lnTo>
                  <a:pt x="1915351" y="257594"/>
                </a:lnTo>
                <a:lnTo>
                  <a:pt x="0" y="257594"/>
                </a:lnTo>
                <a:lnTo>
                  <a:pt x="128797" y="128797"/>
                </a:lnTo>
                <a:lnTo>
                  <a:pt x="0" y="0"/>
                </a:lnTo>
                <a:close/>
              </a:path>
            </a:pathLst>
          </a:custGeom>
          <a:solidFill>
            <a:schemeClr val="accent6"/>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803" tIns="16002" rIns="144799" bIns="16002" numCol="1" spcCol="1270" anchor="ctr" anchorCtr="0">
            <a:noAutofit/>
          </a:bodyPr>
          <a:lstStyle/>
          <a:p>
            <a:pPr marL="0" lvl="0" indent="0" algn="ctr" defTabSz="533400">
              <a:lnSpc>
                <a:spcPct val="90000"/>
              </a:lnSpc>
              <a:spcBef>
                <a:spcPct val="0"/>
              </a:spcBef>
              <a:spcAft>
                <a:spcPct val="35000"/>
              </a:spcAft>
              <a:buNone/>
            </a:pPr>
            <a:r>
              <a:rPr lang="en-US" sz="1200" kern="1200" dirty="0">
                <a:gradFill>
                  <a:gsLst>
                    <a:gs pos="83000">
                      <a:schemeClr val="bg1"/>
                    </a:gs>
                    <a:gs pos="100000">
                      <a:schemeClr val="bg1"/>
                    </a:gs>
                  </a:gsLst>
                  <a:lin ang="5400000" scaled="1"/>
                </a:gradFill>
              </a:rPr>
              <a:t>Process</a:t>
            </a:r>
            <a:endParaRPr lang="en-US" sz="2900" kern="1200" dirty="0">
              <a:gradFill>
                <a:gsLst>
                  <a:gs pos="83000">
                    <a:schemeClr val="bg1"/>
                  </a:gs>
                  <a:gs pos="100000">
                    <a:schemeClr val="bg1"/>
                  </a:gs>
                </a:gsLst>
                <a:lin ang="5400000" scaled="1"/>
              </a:gradFill>
            </a:endParaRPr>
          </a:p>
        </p:txBody>
      </p:sp>
      <p:sp>
        <p:nvSpPr>
          <p:cNvPr id="22" name="Freeform: Shape 21">
            <a:extLst>
              <a:ext uri="{FF2B5EF4-FFF2-40B4-BE49-F238E27FC236}">
                <a16:creationId xmlns:a16="http://schemas.microsoft.com/office/drawing/2014/main" id="{BAD40B22-2168-4D18-BB78-93E6CDC3CAB2}"/>
              </a:ext>
            </a:extLst>
          </p:cNvPr>
          <p:cNvSpPr/>
          <p:nvPr/>
        </p:nvSpPr>
        <p:spPr>
          <a:xfrm rot="5400000">
            <a:off x="11052628" y="3497876"/>
            <a:ext cx="807752" cy="313438"/>
          </a:xfrm>
          <a:custGeom>
            <a:avLst/>
            <a:gdLst>
              <a:gd name="connsiteX0" fmla="*/ 0 w 1893603"/>
              <a:gd name="connsiteY0" fmla="*/ 0 h 257594"/>
              <a:gd name="connsiteX1" fmla="*/ 1764806 w 1893603"/>
              <a:gd name="connsiteY1" fmla="*/ 0 h 257594"/>
              <a:gd name="connsiteX2" fmla="*/ 1893603 w 1893603"/>
              <a:gd name="connsiteY2" fmla="*/ 128797 h 257594"/>
              <a:gd name="connsiteX3" fmla="*/ 1764806 w 1893603"/>
              <a:gd name="connsiteY3" fmla="*/ 257594 h 257594"/>
              <a:gd name="connsiteX4" fmla="*/ 0 w 1893603"/>
              <a:gd name="connsiteY4" fmla="*/ 257594 h 257594"/>
              <a:gd name="connsiteX5" fmla="*/ 128797 w 1893603"/>
              <a:gd name="connsiteY5" fmla="*/ 128797 h 257594"/>
              <a:gd name="connsiteX6" fmla="*/ 0 w 1893603"/>
              <a:gd name="connsiteY6" fmla="*/ 0 h 25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93603" h="257594">
                <a:moveTo>
                  <a:pt x="0" y="0"/>
                </a:moveTo>
                <a:lnTo>
                  <a:pt x="1764806" y="0"/>
                </a:lnTo>
                <a:lnTo>
                  <a:pt x="1893603" y="128797"/>
                </a:lnTo>
                <a:lnTo>
                  <a:pt x="1764806" y="257594"/>
                </a:lnTo>
                <a:lnTo>
                  <a:pt x="0" y="257594"/>
                </a:lnTo>
                <a:lnTo>
                  <a:pt x="128797" y="128797"/>
                </a:lnTo>
                <a:lnTo>
                  <a:pt x="0" y="0"/>
                </a:lnTo>
                <a:close/>
              </a:path>
            </a:pathLst>
          </a:custGeom>
          <a:solidFill>
            <a:schemeClr val="accent6">
              <a:lumMod val="75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803" tIns="16002" rIns="144799" bIns="16002" numCol="1" spcCol="1270" anchor="ctr" anchorCtr="0">
            <a:noAutofit/>
          </a:bodyPr>
          <a:lstStyle/>
          <a:p>
            <a:pPr marL="0" lvl="0" indent="0" algn="ctr" defTabSz="533400">
              <a:lnSpc>
                <a:spcPct val="90000"/>
              </a:lnSpc>
              <a:spcBef>
                <a:spcPct val="0"/>
              </a:spcBef>
              <a:spcAft>
                <a:spcPct val="35000"/>
              </a:spcAft>
              <a:buNone/>
            </a:pPr>
            <a:r>
              <a:rPr lang="en-US" sz="1200" kern="1200" dirty="0">
                <a:gradFill>
                  <a:gsLst>
                    <a:gs pos="83000">
                      <a:schemeClr val="bg1"/>
                    </a:gs>
                    <a:gs pos="100000">
                      <a:schemeClr val="bg1"/>
                    </a:gs>
                  </a:gsLst>
                  <a:lin ang="5400000" scaled="1"/>
                </a:gradFill>
              </a:rPr>
              <a:t>Store</a:t>
            </a:r>
            <a:endParaRPr lang="en-US" sz="2900" kern="1200" dirty="0">
              <a:gradFill>
                <a:gsLst>
                  <a:gs pos="83000">
                    <a:schemeClr val="bg1"/>
                  </a:gs>
                  <a:gs pos="100000">
                    <a:schemeClr val="bg1"/>
                  </a:gs>
                </a:gsLst>
                <a:lin ang="5400000" scaled="1"/>
              </a:gradFill>
            </a:endParaRPr>
          </a:p>
        </p:txBody>
      </p:sp>
      <p:sp>
        <p:nvSpPr>
          <p:cNvPr id="24" name="Freeform: Shape 23">
            <a:extLst>
              <a:ext uri="{FF2B5EF4-FFF2-40B4-BE49-F238E27FC236}">
                <a16:creationId xmlns:a16="http://schemas.microsoft.com/office/drawing/2014/main" id="{017497FD-80BB-474D-AE05-44F21FFF9169}"/>
              </a:ext>
            </a:extLst>
          </p:cNvPr>
          <p:cNvSpPr/>
          <p:nvPr/>
        </p:nvSpPr>
        <p:spPr>
          <a:xfrm rot="5400000">
            <a:off x="10369446" y="5025265"/>
            <a:ext cx="2174115" cy="313438"/>
          </a:xfrm>
          <a:custGeom>
            <a:avLst/>
            <a:gdLst>
              <a:gd name="connsiteX0" fmla="*/ 0 w 3460786"/>
              <a:gd name="connsiteY0" fmla="*/ 0 h 257594"/>
              <a:gd name="connsiteX1" fmla="*/ 3331989 w 3460786"/>
              <a:gd name="connsiteY1" fmla="*/ 0 h 257594"/>
              <a:gd name="connsiteX2" fmla="*/ 3460786 w 3460786"/>
              <a:gd name="connsiteY2" fmla="*/ 128797 h 257594"/>
              <a:gd name="connsiteX3" fmla="*/ 3331989 w 3460786"/>
              <a:gd name="connsiteY3" fmla="*/ 257594 h 257594"/>
              <a:gd name="connsiteX4" fmla="*/ 0 w 3460786"/>
              <a:gd name="connsiteY4" fmla="*/ 257594 h 257594"/>
              <a:gd name="connsiteX5" fmla="*/ 128797 w 3460786"/>
              <a:gd name="connsiteY5" fmla="*/ 128797 h 257594"/>
              <a:gd name="connsiteX6" fmla="*/ 0 w 3460786"/>
              <a:gd name="connsiteY6" fmla="*/ 0 h 257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60786" h="257594">
                <a:moveTo>
                  <a:pt x="0" y="0"/>
                </a:moveTo>
                <a:lnTo>
                  <a:pt x="3331989" y="0"/>
                </a:lnTo>
                <a:lnTo>
                  <a:pt x="3460786" y="128797"/>
                </a:lnTo>
                <a:lnTo>
                  <a:pt x="3331989" y="257594"/>
                </a:lnTo>
                <a:lnTo>
                  <a:pt x="0" y="257594"/>
                </a:lnTo>
                <a:lnTo>
                  <a:pt x="128797" y="128797"/>
                </a:lnTo>
                <a:lnTo>
                  <a:pt x="0" y="0"/>
                </a:lnTo>
                <a:close/>
              </a:path>
            </a:pathLst>
          </a:custGeom>
          <a:solidFill>
            <a:schemeClr val="accent6">
              <a:lumMod val="50000"/>
            </a:schemeClr>
          </a:solidFill>
          <a:ln>
            <a:no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6803" tIns="16002" rIns="144799" bIns="16002" numCol="1" spcCol="1270" anchor="ctr" anchorCtr="0">
            <a:noAutofit/>
          </a:bodyPr>
          <a:lstStyle/>
          <a:p>
            <a:pPr marL="0" lvl="0" indent="0" algn="ctr" defTabSz="533400">
              <a:lnSpc>
                <a:spcPct val="90000"/>
              </a:lnSpc>
              <a:spcBef>
                <a:spcPct val="0"/>
              </a:spcBef>
              <a:spcAft>
                <a:spcPct val="35000"/>
              </a:spcAft>
              <a:buNone/>
            </a:pPr>
            <a:r>
              <a:rPr lang="en-US" sz="1200" kern="1200" dirty="0">
                <a:gradFill>
                  <a:gsLst>
                    <a:gs pos="83000">
                      <a:schemeClr val="bg1"/>
                    </a:gs>
                    <a:gs pos="100000">
                      <a:schemeClr val="bg1"/>
                    </a:gs>
                  </a:gsLst>
                  <a:lin ang="5400000" scaled="1"/>
                </a:gradFill>
              </a:rPr>
              <a:t>Use</a:t>
            </a:r>
            <a:endParaRPr lang="en-US" sz="2900" kern="1200" dirty="0">
              <a:gradFill>
                <a:gsLst>
                  <a:gs pos="83000">
                    <a:schemeClr val="bg1"/>
                  </a:gs>
                  <a:gs pos="100000">
                    <a:schemeClr val="bg1"/>
                  </a:gs>
                </a:gsLst>
                <a:lin ang="5400000" scaled="1"/>
              </a:gradFill>
            </a:endParaRPr>
          </a:p>
        </p:txBody>
      </p:sp>
      <p:sp>
        <p:nvSpPr>
          <p:cNvPr id="2" name="Title 1">
            <a:extLst>
              <a:ext uri="{FF2B5EF4-FFF2-40B4-BE49-F238E27FC236}">
                <a16:creationId xmlns:a16="http://schemas.microsoft.com/office/drawing/2014/main" id="{12473999-A55B-4229-8BB3-2AE3D77C2FDB}"/>
              </a:ext>
            </a:extLst>
          </p:cNvPr>
          <p:cNvSpPr>
            <a:spLocks noGrp="1"/>
          </p:cNvSpPr>
          <p:nvPr>
            <p:ph type="title"/>
          </p:nvPr>
        </p:nvSpPr>
        <p:spPr>
          <a:xfrm>
            <a:off x="588263" y="2016203"/>
            <a:ext cx="4158362" cy="1107996"/>
          </a:xfrm>
        </p:spPr>
        <p:txBody>
          <a:bodyPr/>
          <a:lstStyle/>
          <a:p>
            <a:r>
              <a:rPr lang="en-US" dirty="0"/>
              <a:t>Telemetry and reporting</a:t>
            </a:r>
          </a:p>
        </p:txBody>
      </p:sp>
      <p:sp>
        <p:nvSpPr>
          <p:cNvPr id="5" name="Text Placeholder 4">
            <a:extLst>
              <a:ext uri="{FF2B5EF4-FFF2-40B4-BE49-F238E27FC236}">
                <a16:creationId xmlns:a16="http://schemas.microsoft.com/office/drawing/2014/main" id="{06CC8ADB-6F11-4090-80CB-FB9FFEDFD64B}"/>
              </a:ext>
            </a:extLst>
          </p:cNvPr>
          <p:cNvSpPr>
            <a:spLocks noGrp="1"/>
          </p:cNvSpPr>
          <p:nvPr>
            <p:ph type="body" sz="quarter" idx="10"/>
          </p:nvPr>
        </p:nvSpPr>
        <p:spPr>
          <a:xfrm>
            <a:off x="584200" y="3535540"/>
            <a:ext cx="4162425" cy="1692771"/>
          </a:xfrm>
        </p:spPr>
        <p:txBody>
          <a:bodyPr/>
          <a:lstStyle/>
          <a:p>
            <a:pPr lvl="0"/>
            <a:r>
              <a:rPr lang="en-US" dirty="0">
                <a:latin typeface="+mj-lt"/>
              </a:rPr>
              <a:t>Investment</a:t>
            </a:r>
          </a:p>
          <a:p>
            <a:pPr marL="0" lvl="1"/>
            <a:r>
              <a:rPr lang="en-US" dirty="0"/>
              <a:t>Track business processes across multiple different events/services</a:t>
            </a:r>
          </a:p>
          <a:p>
            <a:pPr marL="0" lvl="1"/>
            <a:r>
              <a:rPr lang="en-US" dirty="0"/>
              <a:t>Health signals into a single curated data feed for next level analysis</a:t>
            </a:r>
          </a:p>
        </p:txBody>
      </p:sp>
      <p:pic>
        <p:nvPicPr>
          <p:cNvPr id="38" name="Application Insights" descr="Application Insights">
            <a:extLst>
              <a:ext uri="{FF2B5EF4-FFF2-40B4-BE49-F238E27FC236}">
                <a16:creationId xmlns:a16="http://schemas.microsoft.com/office/drawing/2014/main" id="{6448F678-81A4-464E-9EC5-28944B3AA09B}"/>
              </a:ext>
            </a:extLst>
          </p:cNvPr>
          <p:cNvPicPr>
            <a:picLocks noChangeAspect="1"/>
          </p:cNvPicPr>
          <p:nvPr/>
        </p:nvPicPr>
        <p:blipFill>
          <a:blip r:embed="rId3"/>
          <a:stretch>
            <a:fillRect/>
          </a:stretch>
        </p:blipFill>
        <p:spPr>
          <a:xfrm>
            <a:off x="5237870" y="781142"/>
            <a:ext cx="571991" cy="849311"/>
          </a:xfrm>
          <a:prstGeom prst="rect">
            <a:avLst/>
          </a:prstGeom>
        </p:spPr>
      </p:pic>
      <p:grpSp>
        <p:nvGrpSpPr>
          <p:cNvPr id="39" name="management at scale" descr="management at scale">
            <a:extLst>
              <a:ext uri="{FF2B5EF4-FFF2-40B4-BE49-F238E27FC236}">
                <a16:creationId xmlns:a16="http://schemas.microsoft.com/office/drawing/2014/main" id="{47AF728F-5244-41B4-AC15-A85FBE11B7D3}"/>
              </a:ext>
            </a:extLst>
          </p:cNvPr>
          <p:cNvGrpSpPr/>
          <p:nvPr/>
        </p:nvGrpSpPr>
        <p:grpSpPr>
          <a:xfrm>
            <a:off x="6752911" y="781141"/>
            <a:ext cx="852243" cy="849311"/>
            <a:chOff x="11058224" y="1271011"/>
            <a:chExt cx="402256" cy="400872"/>
          </a:xfrm>
        </p:grpSpPr>
        <p:sp>
          <p:nvSpPr>
            <p:cNvPr id="40" name="Freeform 749">
              <a:extLst>
                <a:ext uri="{FF2B5EF4-FFF2-40B4-BE49-F238E27FC236}">
                  <a16:creationId xmlns:a16="http://schemas.microsoft.com/office/drawing/2014/main" id="{7B9B450C-A6AD-4EF0-BC6E-C3794B4DBA0F}"/>
                </a:ext>
              </a:extLst>
            </p:cNvPr>
            <p:cNvSpPr>
              <a:spLocks/>
            </p:cNvSpPr>
            <p:nvPr/>
          </p:nvSpPr>
          <p:spPr bwMode="auto">
            <a:xfrm>
              <a:off x="11096929" y="1271011"/>
              <a:ext cx="363551" cy="362167"/>
            </a:xfrm>
            <a:custGeom>
              <a:avLst/>
              <a:gdLst>
                <a:gd name="T0" fmla="*/ 338 w 354"/>
                <a:gd name="T1" fmla="*/ 167 h 354"/>
                <a:gd name="T2" fmla="*/ 285 w 354"/>
                <a:gd name="T3" fmla="*/ 164 h 354"/>
                <a:gd name="T4" fmla="*/ 190 w 354"/>
                <a:gd name="T5" fmla="*/ 69 h 354"/>
                <a:gd name="T6" fmla="*/ 186 w 354"/>
                <a:gd name="T7" fmla="*/ 16 h 354"/>
                <a:gd name="T8" fmla="*/ 129 w 354"/>
                <a:gd name="T9" fmla="*/ 16 h 354"/>
                <a:gd name="T10" fmla="*/ 127 w 354"/>
                <a:gd name="T11" fmla="*/ 70 h 354"/>
                <a:gd name="T12" fmla="*/ 0 w 354"/>
                <a:gd name="T13" fmla="*/ 197 h 354"/>
                <a:gd name="T14" fmla="*/ 161 w 354"/>
                <a:gd name="T15" fmla="*/ 354 h 354"/>
                <a:gd name="T16" fmla="*/ 286 w 354"/>
                <a:gd name="T17" fmla="*/ 229 h 354"/>
                <a:gd name="T18" fmla="*/ 338 w 354"/>
                <a:gd name="T19" fmla="*/ 224 h 354"/>
                <a:gd name="T20" fmla="*/ 338 w 354"/>
                <a:gd name="T21" fmla="*/ 16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354">
                  <a:moveTo>
                    <a:pt x="338" y="167"/>
                  </a:moveTo>
                  <a:cubicBezTo>
                    <a:pt x="323" y="153"/>
                    <a:pt x="301" y="152"/>
                    <a:pt x="285" y="164"/>
                  </a:cubicBezTo>
                  <a:cubicBezTo>
                    <a:pt x="190" y="69"/>
                    <a:pt x="190" y="69"/>
                    <a:pt x="190" y="69"/>
                  </a:cubicBezTo>
                  <a:cubicBezTo>
                    <a:pt x="202" y="53"/>
                    <a:pt x="201" y="30"/>
                    <a:pt x="186" y="16"/>
                  </a:cubicBezTo>
                  <a:cubicBezTo>
                    <a:pt x="171" y="0"/>
                    <a:pt x="145" y="0"/>
                    <a:pt x="129" y="16"/>
                  </a:cubicBezTo>
                  <a:cubicBezTo>
                    <a:pt x="115" y="31"/>
                    <a:pt x="114" y="54"/>
                    <a:pt x="127" y="70"/>
                  </a:cubicBezTo>
                  <a:cubicBezTo>
                    <a:pt x="0" y="197"/>
                    <a:pt x="0" y="197"/>
                    <a:pt x="0" y="197"/>
                  </a:cubicBezTo>
                  <a:cubicBezTo>
                    <a:pt x="161" y="354"/>
                    <a:pt x="161" y="354"/>
                    <a:pt x="161" y="354"/>
                  </a:cubicBezTo>
                  <a:cubicBezTo>
                    <a:pt x="286" y="229"/>
                    <a:pt x="286" y="229"/>
                    <a:pt x="286" y="229"/>
                  </a:cubicBezTo>
                  <a:cubicBezTo>
                    <a:pt x="302" y="240"/>
                    <a:pt x="324" y="239"/>
                    <a:pt x="338" y="224"/>
                  </a:cubicBezTo>
                  <a:cubicBezTo>
                    <a:pt x="354" y="209"/>
                    <a:pt x="354" y="183"/>
                    <a:pt x="338" y="16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1" name="Freeform 750">
              <a:extLst>
                <a:ext uri="{FF2B5EF4-FFF2-40B4-BE49-F238E27FC236}">
                  <a16:creationId xmlns:a16="http://schemas.microsoft.com/office/drawing/2014/main" id="{51DC987E-27FD-4FA1-9B69-5FE441F6A9EE}"/>
                </a:ext>
              </a:extLst>
            </p:cNvPr>
            <p:cNvSpPr>
              <a:spLocks/>
            </p:cNvSpPr>
            <p:nvPr/>
          </p:nvSpPr>
          <p:spPr bwMode="auto">
            <a:xfrm>
              <a:off x="11112135" y="1348421"/>
              <a:ext cx="270935" cy="269552"/>
            </a:xfrm>
            <a:custGeom>
              <a:avLst/>
              <a:gdLst>
                <a:gd name="T0" fmla="*/ 146 w 264"/>
                <a:gd name="T1" fmla="*/ 264 h 264"/>
                <a:gd name="T2" fmla="*/ 0 w 264"/>
                <a:gd name="T3" fmla="*/ 121 h 264"/>
                <a:gd name="T4" fmla="*/ 119 w 264"/>
                <a:gd name="T5" fmla="*/ 1 h 264"/>
                <a:gd name="T6" fmla="*/ 139 w 264"/>
                <a:gd name="T7" fmla="*/ 9 h 264"/>
                <a:gd name="T8" fmla="*/ 139 w 264"/>
                <a:gd name="T9" fmla="*/ 254 h 264"/>
                <a:gd name="T10" fmla="*/ 149 w 264"/>
                <a:gd name="T11" fmla="*/ 254 h 264"/>
                <a:gd name="T12" fmla="*/ 149 w 264"/>
                <a:gd name="T13" fmla="*/ 9 h 264"/>
                <a:gd name="T14" fmla="*/ 168 w 264"/>
                <a:gd name="T15" fmla="*/ 0 h 264"/>
                <a:gd name="T16" fmla="*/ 263 w 264"/>
                <a:gd name="T17" fmla="*/ 95 h 264"/>
                <a:gd name="T18" fmla="*/ 264 w 264"/>
                <a:gd name="T19" fmla="*/ 146 h 264"/>
                <a:gd name="T20" fmla="*/ 146 w 264"/>
                <a:gd name="T2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64">
                  <a:moveTo>
                    <a:pt x="146" y="264"/>
                  </a:moveTo>
                  <a:cubicBezTo>
                    <a:pt x="0" y="121"/>
                    <a:pt x="0" y="121"/>
                    <a:pt x="0" y="121"/>
                  </a:cubicBezTo>
                  <a:cubicBezTo>
                    <a:pt x="119" y="1"/>
                    <a:pt x="119" y="1"/>
                    <a:pt x="119" y="1"/>
                  </a:cubicBezTo>
                  <a:cubicBezTo>
                    <a:pt x="125" y="5"/>
                    <a:pt x="132" y="8"/>
                    <a:pt x="139" y="9"/>
                  </a:cubicBezTo>
                  <a:cubicBezTo>
                    <a:pt x="139" y="254"/>
                    <a:pt x="139" y="254"/>
                    <a:pt x="139" y="254"/>
                  </a:cubicBezTo>
                  <a:cubicBezTo>
                    <a:pt x="149" y="254"/>
                    <a:pt x="149" y="254"/>
                    <a:pt x="149" y="254"/>
                  </a:cubicBezTo>
                  <a:cubicBezTo>
                    <a:pt x="149" y="9"/>
                    <a:pt x="149" y="9"/>
                    <a:pt x="149" y="9"/>
                  </a:cubicBezTo>
                  <a:cubicBezTo>
                    <a:pt x="156" y="8"/>
                    <a:pt x="162" y="5"/>
                    <a:pt x="168" y="0"/>
                  </a:cubicBezTo>
                  <a:cubicBezTo>
                    <a:pt x="263" y="95"/>
                    <a:pt x="263" y="95"/>
                    <a:pt x="263" y="95"/>
                  </a:cubicBezTo>
                  <a:cubicBezTo>
                    <a:pt x="251" y="110"/>
                    <a:pt x="251" y="131"/>
                    <a:pt x="264" y="146"/>
                  </a:cubicBezTo>
                  <a:lnTo>
                    <a:pt x="146" y="2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2" name="Freeform 751">
              <a:extLst>
                <a:ext uri="{FF2B5EF4-FFF2-40B4-BE49-F238E27FC236}">
                  <a16:creationId xmlns:a16="http://schemas.microsoft.com/office/drawing/2014/main" id="{29CAFB68-03BA-4B74-9F97-48E13F7AF720}"/>
                </a:ext>
              </a:extLst>
            </p:cNvPr>
            <p:cNvSpPr>
              <a:spLocks/>
            </p:cNvSpPr>
            <p:nvPr/>
          </p:nvSpPr>
          <p:spPr bwMode="auto">
            <a:xfrm>
              <a:off x="11214427" y="1580650"/>
              <a:ext cx="89851" cy="91233"/>
            </a:xfrm>
            <a:custGeom>
              <a:avLst/>
              <a:gdLst>
                <a:gd name="T0" fmla="*/ 72 w 88"/>
                <a:gd name="T1" fmla="*/ 16 h 89"/>
                <a:gd name="T2" fmla="*/ 73 w 88"/>
                <a:gd name="T3" fmla="*/ 73 h 89"/>
                <a:gd name="T4" fmla="*/ 16 w 88"/>
                <a:gd name="T5" fmla="*/ 73 h 89"/>
                <a:gd name="T6" fmla="*/ 15 w 88"/>
                <a:gd name="T7" fmla="*/ 16 h 89"/>
                <a:gd name="T8" fmla="*/ 72 w 88"/>
                <a:gd name="T9" fmla="*/ 16 h 89"/>
              </a:gdLst>
              <a:ahLst/>
              <a:cxnLst>
                <a:cxn ang="0">
                  <a:pos x="T0" y="T1"/>
                </a:cxn>
                <a:cxn ang="0">
                  <a:pos x="T2" y="T3"/>
                </a:cxn>
                <a:cxn ang="0">
                  <a:pos x="T4" y="T5"/>
                </a:cxn>
                <a:cxn ang="0">
                  <a:pos x="T6" y="T7"/>
                </a:cxn>
                <a:cxn ang="0">
                  <a:pos x="T8" y="T9"/>
                </a:cxn>
              </a:cxnLst>
              <a:rect l="0" t="0" r="r" b="b"/>
              <a:pathLst>
                <a:path w="88" h="89">
                  <a:moveTo>
                    <a:pt x="72" y="16"/>
                  </a:moveTo>
                  <a:cubicBezTo>
                    <a:pt x="88" y="31"/>
                    <a:pt x="88" y="57"/>
                    <a:pt x="73" y="73"/>
                  </a:cubicBezTo>
                  <a:cubicBezTo>
                    <a:pt x="57" y="89"/>
                    <a:pt x="32" y="89"/>
                    <a:pt x="16" y="73"/>
                  </a:cubicBezTo>
                  <a:cubicBezTo>
                    <a:pt x="0" y="58"/>
                    <a:pt x="0" y="32"/>
                    <a:pt x="15" y="16"/>
                  </a:cubicBezTo>
                  <a:cubicBezTo>
                    <a:pt x="31" y="0"/>
                    <a:pt x="57" y="0"/>
                    <a:pt x="72"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45" name="Freeform 752">
              <a:extLst>
                <a:ext uri="{FF2B5EF4-FFF2-40B4-BE49-F238E27FC236}">
                  <a16:creationId xmlns:a16="http://schemas.microsoft.com/office/drawing/2014/main" id="{15811D0B-E828-440D-B7BE-C9490EF9EF25}"/>
                </a:ext>
              </a:extLst>
            </p:cNvPr>
            <p:cNvSpPr>
              <a:spLocks/>
            </p:cNvSpPr>
            <p:nvPr/>
          </p:nvSpPr>
          <p:spPr bwMode="auto">
            <a:xfrm>
              <a:off x="11058224" y="1425831"/>
              <a:ext cx="91233" cy="89851"/>
            </a:xfrm>
            <a:custGeom>
              <a:avLst/>
              <a:gdLst>
                <a:gd name="T0" fmla="*/ 73 w 89"/>
                <a:gd name="T1" fmla="*/ 72 h 88"/>
                <a:gd name="T2" fmla="*/ 16 w 89"/>
                <a:gd name="T3" fmla="*/ 73 h 88"/>
                <a:gd name="T4" fmla="*/ 16 w 89"/>
                <a:gd name="T5" fmla="*/ 16 h 88"/>
                <a:gd name="T6" fmla="*/ 73 w 89"/>
                <a:gd name="T7" fmla="*/ 15 h 88"/>
                <a:gd name="T8" fmla="*/ 73 w 89"/>
                <a:gd name="T9" fmla="*/ 72 h 88"/>
              </a:gdLst>
              <a:ahLst/>
              <a:cxnLst>
                <a:cxn ang="0">
                  <a:pos x="T0" y="T1"/>
                </a:cxn>
                <a:cxn ang="0">
                  <a:pos x="T2" y="T3"/>
                </a:cxn>
                <a:cxn ang="0">
                  <a:pos x="T4" y="T5"/>
                </a:cxn>
                <a:cxn ang="0">
                  <a:pos x="T6" y="T7"/>
                </a:cxn>
                <a:cxn ang="0">
                  <a:pos x="T8" y="T9"/>
                </a:cxn>
              </a:cxnLst>
              <a:rect l="0" t="0" r="r" b="b"/>
              <a:pathLst>
                <a:path w="89" h="88">
                  <a:moveTo>
                    <a:pt x="73" y="72"/>
                  </a:moveTo>
                  <a:cubicBezTo>
                    <a:pt x="58" y="88"/>
                    <a:pt x="32" y="88"/>
                    <a:pt x="16" y="73"/>
                  </a:cubicBezTo>
                  <a:cubicBezTo>
                    <a:pt x="0" y="57"/>
                    <a:pt x="0" y="31"/>
                    <a:pt x="16" y="16"/>
                  </a:cubicBezTo>
                  <a:cubicBezTo>
                    <a:pt x="31" y="0"/>
                    <a:pt x="57" y="0"/>
                    <a:pt x="73" y="15"/>
                  </a:cubicBezTo>
                  <a:cubicBezTo>
                    <a:pt x="89" y="31"/>
                    <a:pt x="89" y="57"/>
                    <a:pt x="73" y="7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pic>
        <p:nvPicPr>
          <p:cNvPr id="46" name="Picture 45">
            <a:extLst>
              <a:ext uri="{FF2B5EF4-FFF2-40B4-BE49-F238E27FC236}">
                <a16:creationId xmlns:a16="http://schemas.microsoft.com/office/drawing/2014/main" id="{72FCE700-833F-44CD-94C7-ACB7FC7E5242}"/>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8409691" y="781141"/>
            <a:ext cx="849016" cy="849312"/>
          </a:xfrm>
          <a:prstGeom prst="rect">
            <a:avLst/>
          </a:prstGeom>
        </p:spPr>
      </p:pic>
      <p:pic>
        <p:nvPicPr>
          <p:cNvPr id="47" name="Log Analytics" descr="Log Analytics">
            <a:extLst>
              <a:ext uri="{FF2B5EF4-FFF2-40B4-BE49-F238E27FC236}">
                <a16:creationId xmlns:a16="http://schemas.microsoft.com/office/drawing/2014/main" id="{836A0D27-E346-48D5-997B-483CAF2DADD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64052" y="781140"/>
            <a:ext cx="850631" cy="850631"/>
          </a:xfrm>
          <a:prstGeom prst="rect">
            <a:avLst/>
          </a:prstGeom>
        </p:spPr>
      </p:pic>
      <p:sp>
        <p:nvSpPr>
          <p:cNvPr id="48" name="Rectangle 47">
            <a:extLst>
              <a:ext uri="{FF2B5EF4-FFF2-40B4-BE49-F238E27FC236}">
                <a16:creationId xmlns:a16="http://schemas.microsoft.com/office/drawing/2014/main" id="{7CCA5712-28B5-4615-B449-9D8F7A9FF71C}"/>
              </a:ext>
            </a:extLst>
          </p:cNvPr>
          <p:cNvSpPr/>
          <p:nvPr/>
        </p:nvSpPr>
        <p:spPr bwMode="auto">
          <a:xfrm>
            <a:off x="4746625" y="2959682"/>
            <a:ext cx="6424958" cy="725555"/>
          </a:xfrm>
          <a:prstGeom prst="rect">
            <a:avLst/>
          </a:prstGeom>
          <a:solidFill>
            <a:schemeClr val="accent6"/>
          </a:solidFill>
        </p:spPr>
        <p:txBody>
          <a:bodyPr wrap="none" lIns="182880" tIns="146304" rIns="182880" bIns="146304" rtlCol="0" anchor="ctr" anchorCtr="0">
            <a:noAutofit/>
          </a:bodyPr>
          <a:lstStyle/>
          <a:p>
            <a:pPr algn="ctr" defTabSz="914400"/>
            <a:r>
              <a:rPr lang="en-US" sz="1800" dirty="0">
                <a:gradFill>
                  <a:gsLst>
                    <a:gs pos="83000">
                      <a:schemeClr val="bg1"/>
                    </a:gs>
                    <a:gs pos="100000">
                      <a:schemeClr val="bg1"/>
                    </a:gs>
                  </a:gsLst>
                  <a:lin ang="5400000" scaled="1"/>
                </a:gradFill>
                <a:latin typeface="+mj-lt"/>
              </a:rPr>
              <a:t>Telemetry platform</a:t>
            </a:r>
          </a:p>
          <a:p>
            <a:pPr algn="ctr" defTabSz="914400"/>
            <a:r>
              <a:rPr lang="en-US" sz="1400" dirty="0">
                <a:gradFill>
                  <a:gsLst>
                    <a:gs pos="83000">
                      <a:schemeClr val="bg1"/>
                    </a:gs>
                    <a:gs pos="100000">
                      <a:schemeClr val="bg1"/>
                    </a:gs>
                  </a:gsLst>
                  <a:lin ang="5400000" scaled="1"/>
                </a:gradFill>
                <a:latin typeface="Segoe UI"/>
              </a:rPr>
              <a:t>[UTP]</a:t>
            </a:r>
          </a:p>
        </p:txBody>
      </p:sp>
      <p:sp>
        <p:nvSpPr>
          <p:cNvPr id="49" name="Arrow: Chevron 48">
            <a:extLst>
              <a:ext uri="{FF2B5EF4-FFF2-40B4-BE49-F238E27FC236}">
                <a16:creationId xmlns:a16="http://schemas.microsoft.com/office/drawing/2014/main" id="{E63FC3BC-84A9-44F0-86F3-C3951D2F0219}"/>
              </a:ext>
              <a:ext uri="{C183D7F6-B498-43B3-948B-1728B52AA6E4}">
                <adec:decorative xmlns:adec="http://schemas.microsoft.com/office/drawing/2017/decorative" val="1"/>
              </a:ext>
            </a:extLst>
          </p:cNvPr>
          <p:cNvSpPr/>
          <p:nvPr/>
        </p:nvSpPr>
        <p:spPr bwMode="auto">
          <a:xfrm rot="5400000">
            <a:off x="5349194" y="2307477"/>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Arrow: Chevron 49">
            <a:extLst>
              <a:ext uri="{FF2B5EF4-FFF2-40B4-BE49-F238E27FC236}">
                <a16:creationId xmlns:a16="http://schemas.microsoft.com/office/drawing/2014/main" id="{054C378E-CD1B-4362-9C04-A89FD4C96246}"/>
              </a:ext>
              <a:ext uri="{C183D7F6-B498-43B3-948B-1728B52AA6E4}">
                <adec:decorative xmlns:adec="http://schemas.microsoft.com/office/drawing/2017/decorative" val="1"/>
              </a:ext>
            </a:extLst>
          </p:cNvPr>
          <p:cNvSpPr/>
          <p:nvPr/>
        </p:nvSpPr>
        <p:spPr bwMode="auto">
          <a:xfrm rot="5400000">
            <a:off x="7004361" y="2307477"/>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Arrow: Chevron 50">
            <a:extLst>
              <a:ext uri="{FF2B5EF4-FFF2-40B4-BE49-F238E27FC236}">
                <a16:creationId xmlns:a16="http://schemas.microsoft.com/office/drawing/2014/main" id="{E7B6ECDE-CE16-4E86-BF90-8E621B310125}"/>
              </a:ext>
              <a:ext uri="{C183D7F6-B498-43B3-948B-1728B52AA6E4}">
                <adec:decorative xmlns:adec="http://schemas.microsoft.com/office/drawing/2017/decorative" val="1"/>
              </a:ext>
            </a:extLst>
          </p:cNvPr>
          <p:cNvSpPr/>
          <p:nvPr/>
        </p:nvSpPr>
        <p:spPr bwMode="auto">
          <a:xfrm rot="5400000">
            <a:off x="8659528" y="2307477"/>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Arrow: Chevron 51">
            <a:extLst>
              <a:ext uri="{FF2B5EF4-FFF2-40B4-BE49-F238E27FC236}">
                <a16:creationId xmlns:a16="http://schemas.microsoft.com/office/drawing/2014/main" id="{92445E22-1AE6-4622-AE12-6EA9A87DAA2F}"/>
              </a:ext>
              <a:ext uri="{C183D7F6-B498-43B3-948B-1728B52AA6E4}">
                <adec:decorative xmlns:adec="http://schemas.microsoft.com/office/drawing/2017/decorative" val="1"/>
              </a:ext>
            </a:extLst>
          </p:cNvPr>
          <p:cNvSpPr/>
          <p:nvPr/>
        </p:nvSpPr>
        <p:spPr bwMode="auto">
          <a:xfrm rot="5400000">
            <a:off x="10314696" y="2307477"/>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Arrow: Chevron 52">
            <a:extLst>
              <a:ext uri="{FF2B5EF4-FFF2-40B4-BE49-F238E27FC236}">
                <a16:creationId xmlns:a16="http://schemas.microsoft.com/office/drawing/2014/main" id="{AFCA6389-4EDA-4110-AE0D-1E9C3892CEBD}"/>
              </a:ext>
              <a:ext uri="{C183D7F6-B498-43B3-948B-1728B52AA6E4}">
                <adec:decorative xmlns:adec="http://schemas.microsoft.com/office/drawing/2017/decorative" val="1"/>
              </a:ext>
            </a:extLst>
          </p:cNvPr>
          <p:cNvSpPr/>
          <p:nvPr/>
        </p:nvSpPr>
        <p:spPr bwMode="auto">
          <a:xfrm rot="5400000">
            <a:off x="5349193" y="3820866"/>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Arrow: Chevron 53">
            <a:extLst>
              <a:ext uri="{FF2B5EF4-FFF2-40B4-BE49-F238E27FC236}">
                <a16:creationId xmlns:a16="http://schemas.microsoft.com/office/drawing/2014/main" id="{928BEBEA-D042-4420-ABEF-60550A8F1AF7}"/>
              </a:ext>
              <a:ext uri="{C183D7F6-B498-43B3-948B-1728B52AA6E4}">
                <adec:decorative xmlns:adec="http://schemas.microsoft.com/office/drawing/2017/decorative" val="1"/>
              </a:ext>
            </a:extLst>
          </p:cNvPr>
          <p:cNvSpPr/>
          <p:nvPr/>
        </p:nvSpPr>
        <p:spPr bwMode="auto">
          <a:xfrm rot="5400000">
            <a:off x="7004360" y="3820866"/>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5" name="Arrow: Chevron 54">
            <a:extLst>
              <a:ext uri="{FF2B5EF4-FFF2-40B4-BE49-F238E27FC236}">
                <a16:creationId xmlns:a16="http://schemas.microsoft.com/office/drawing/2014/main" id="{A9138E5B-70E7-42A1-9B71-F4A56E232E70}"/>
              </a:ext>
              <a:ext uri="{C183D7F6-B498-43B3-948B-1728B52AA6E4}">
                <adec:decorative xmlns:adec="http://schemas.microsoft.com/office/drawing/2017/decorative" val="1"/>
              </a:ext>
            </a:extLst>
          </p:cNvPr>
          <p:cNvSpPr/>
          <p:nvPr/>
        </p:nvSpPr>
        <p:spPr bwMode="auto">
          <a:xfrm rot="5400000">
            <a:off x="8659527" y="3820866"/>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6" name="Arrow: Chevron 55">
            <a:extLst>
              <a:ext uri="{FF2B5EF4-FFF2-40B4-BE49-F238E27FC236}">
                <a16:creationId xmlns:a16="http://schemas.microsoft.com/office/drawing/2014/main" id="{A65AA5F3-9FB1-4297-8E40-3DDE86B470E9}"/>
              </a:ext>
              <a:ext uri="{C183D7F6-B498-43B3-948B-1728B52AA6E4}">
                <adec:decorative xmlns:adec="http://schemas.microsoft.com/office/drawing/2017/decorative" val="1"/>
              </a:ext>
            </a:extLst>
          </p:cNvPr>
          <p:cNvSpPr/>
          <p:nvPr/>
        </p:nvSpPr>
        <p:spPr bwMode="auto">
          <a:xfrm rot="5400000">
            <a:off x="10314695" y="3820866"/>
            <a:ext cx="349342" cy="516575"/>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7" name="TextBox 56">
            <a:extLst>
              <a:ext uri="{FF2B5EF4-FFF2-40B4-BE49-F238E27FC236}">
                <a16:creationId xmlns:a16="http://schemas.microsoft.com/office/drawing/2014/main" id="{099EEC3B-291B-42C8-86A3-0F93C0785191}"/>
              </a:ext>
            </a:extLst>
          </p:cNvPr>
          <p:cNvSpPr txBox="1"/>
          <p:nvPr/>
        </p:nvSpPr>
        <p:spPr>
          <a:xfrm>
            <a:off x="4746625" y="4449611"/>
            <a:ext cx="2103120" cy="1692771"/>
          </a:xfrm>
          <a:prstGeom prst="rect">
            <a:avLst/>
          </a:prstGeom>
          <a:solidFill>
            <a:schemeClr val="bg2"/>
          </a:solidFill>
        </p:spPr>
        <p:txBody>
          <a:bodyPr wrap="square" lIns="182880" tIns="146304" rIns="182880" bIns="146304" rtlCol="0" anchor="ctr" anchorCtr="0">
            <a:noAutofit/>
          </a:bodyPr>
          <a:lstStyle>
            <a:defPPr>
              <a:defRPr lang="en-US"/>
            </a:defPPr>
            <a:lvl1pPr marR="0" lvl="0" indent="0" algn="ctr" defTabSz="914400" fontAlgn="auto">
              <a:lnSpc>
                <a:spcPct val="90000"/>
              </a:lnSpc>
              <a:spcBef>
                <a:spcPts val="0"/>
              </a:spcBef>
              <a:spcAft>
                <a:spcPts val="0"/>
              </a:spcAft>
              <a:buClrTx/>
              <a:buSzTx/>
              <a:buFontTx/>
              <a:buNone/>
              <a:tabLst/>
              <a:defRPr kumimoji="0" sz="1400" b="0" i="0" u="none" strike="noStrike" cap="none" spc="0" normalizeH="0" baseline="0">
                <a:ln>
                  <a:noFill/>
                </a:ln>
                <a:gradFill>
                  <a:gsLst>
                    <a:gs pos="83000">
                      <a:schemeClr val="tx1"/>
                    </a:gs>
                    <a:gs pos="100000">
                      <a:schemeClr val="tx1"/>
                    </a:gs>
                  </a:gsLst>
                  <a:lin ang="5400000" scaled="1"/>
                </a:gradFill>
                <a:effectLst/>
                <a:uLnTx/>
                <a:uFillTx/>
                <a:latin typeface="Segoe UI"/>
              </a:defRPr>
            </a:lvl1pPr>
          </a:lstStyle>
          <a:p>
            <a:r>
              <a:rPr lang="en-US" sz="2000" dirty="0">
                <a:gradFill>
                  <a:gsLst>
                    <a:gs pos="83000">
                      <a:schemeClr val="tx2"/>
                    </a:gs>
                    <a:gs pos="100000">
                      <a:schemeClr val="tx2"/>
                    </a:gs>
                  </a:gsLst>
                  <a:lin ang="5400000" scaled="1"/>
                </a:gradFill>
                <a:latin typeface="+mj-lt"/>
              </a:rPr>
              <a:t>Reporting</a:t>
            </a:r>
          </a:p>
        </p:txBody>
      </p:sp>
      <p:sp>
        <p:nvSpPr>
          <p:cNvPr id="58" name="TextBox 57">
            <a:extLst>
              <a:ext uri="{FF2B5EF4-FFF2-40B4-BE49-F238E27FC236}">
                <a16:creationId xmlns:a16="http://schemas.microsoft.com/office/drawing/2014/main" id="{8C30B9B8-D121-484C-A8BB-CAB59B6D5108}"/>
              </a:ext>
            </a:extLst>
          </p:cNvPr>
          <p:cNvSpPr txBox="1"/>
          <p:nvPr/>
        </p:nvSpPr>
        <p:spPr>
          <a:xfrm>
            <a:off x="9068463" y="4449611"/>
            <a:ext cx="2103120" cy="1692771"/>
          </a:xfrm>
          <a:prstGeom prst="rect">
            <a:avLst/>
          </a:prstGeom>
          <a:solidFill>
            <a:schemeClr val="bg2"/>
          </a:solidFill>
        </p:spPr>
        <p:txBody>
          <a:bodyPr wrap="square" lIns="182880" tIns="146304" rIns="182880" bIns="146304" rtlCol="0" anchor="ctr" anchorCtr="0">
            <a:noAutofit/>
          </a:bodyPr>
          <a:lstStyle>
            <a:defPPr>
              <a:defRPr lang="en-US"/>
            </a:defPPr>
            <a:lvl1pPr marR="0" lvl="0" indent="0" algn="ctr" defTabSz="914400" fontAlgn="auto">
              <a:lnSpc>
                <a:spcPct val="90000"/>
              </a:lnSpc>
              <a:spcBef>
                <a:spcPts val="0"/>
              </a:spcBef>
              <a:spcAft>
                <a:spcPts val="0"/>
              </a:spcAft>
              <a:buClrTx/>
              <a:buSzTx/>
              <a:buFontTx/>
              <a:buNone/>
              <a:tabLst/>
              <a:defRPr kumimoji="0" sz="1400" b="0" i="0" u="none" strike="noStrike" cap="none" spc="0" normalizeH="0" baseline="0">
                <a:ln>
                  <a:noFill/>
                </a:ln>
                <a:gradFill>
                  <a:gsLst>
                    <a:gs pos="83000">
                      <a:schemeClr val="tx1"/>
                    </a:gs>
                    <a:gs pos="100000">
                      <a:schemeClr val="tx1"/>
                    </a:gs>
                  </a:gsLst>
                  <a:lin ang="5400000" scaled="1"/>
                </a:gradFill>
                <a:effectLst/>
                <a:uLnTx/>
                <a:uFillTx/>
                <a:latin typeface="Segoe UI"/>
              </a:defRPr>
            </a:lvl1pPr>
          </a:lstStyle>
          <a:p>
            <a:r>
              <a:rPr lang="en-US" sz="2000" dirty="0">
                <a:gradFill>
                  <a:gsLst>
                    <a:gs pos="83000">
                      <a:schemeClr val="tx2"/>
                    </a:gs>
                    <a:gs pos="100000">
                      <a:schemeClr val="tx2"/>
                    </a:gs>
                  </a:gsLst>
                  <a:lin ang="5400000" scaled="1"/>
                </a:gradFill>
                <a:latin typeface="+mj-lt"/>
              </a:rPr>
              <a:t>Business process</a:t>
            </a:r>
          </a:p>
        </p:txBody>
      </p:sp>
      <p:sp>
        <p:nvSpPr>
          <p:cNvPr id="59" name="TextBox 58">
            <a:extLst>
              <a:ext uri="{FF2B5EF4-FFF2-40B4-BE49-F238E27FC236}">
                <a16:creationId xmlns:a16="http://schemas.microsoft.com/office/drawing/2014/main" id="{BA3F7CE8-8501-491A-9264-D7B3C6447B0C}"/>
              </a:ext>
            </a:extLst>
          </p:cNvPr>
          <p:cNvSpPr txBox="1"/>
          <p:nvPr/>
        </p:nvSpPr>
        <p:spPr>
          <a:xfrm>
            <a:off x="6907544" y="4449611"/>
            <a:ext cx="2103120" cy="1692771"/>
          </a:xfrm>
          <a:prstGeom prst="rect">
            <a:avLst/>
          </a:prstGeom>
          <a:solidFill>
            <a:schemeClr val="bg2"/>
          </a:solidFill>
        </p:spPr>
        <p:txBody>
          <a:bodyPr wrap="square" lIns="182880" tIns="146304" rIns="182880" bIns="146304" rtlCol="0" anchor="ctr" anchorCtr="0">
            <a:noAutofit/>
          </a:bodyPr>
          <a:lstStyle>
            <a:defPPr>
              <a:defRPr lang="en-US"/>
            </a:defPPr>
            <a:lvl1pPr marR="0" lvl="0" indent="0" algn="ctr" defTabSz="914400" fontAlgn="auto">
              <a:lnSpc>
                <a:spcPct val="90000"/>
              </a:lnSpc>
              <a:spcBef>
                <a:spcPts val="0"/>
              </a:spcBef>
              <a:spcAft>
                <a:spcPts val="0"/>
              </a:spcAft>
              <a:buClrTx/>
              <a:buSzTx/>
              <a:buFontTx/>
              <a:buNone/>
              <a:tabLst/>
              <a:defRPr kumimoji="0" sz="1400" b="0" i="0" u="none" strike="noStrike" cap="none" spc="0" normalizeH="0" baseline="0">
                <a:ln>
                  <a:noFill/>
                </a:ln>
                <a:gradFill>
                  <a:gsLst>
                    <a:gs pos="83000">
                      <a:schemeClr val="tx1"/>
                    </a:gs>
                    <a:gs pos="100000">
                      <a:schemeClr val="tx1"/>
                    </a:gs>
                  </a:gsLst>
                  <a:lin ang="5400000" scaled="1"/>
                </a:gradFill>
                <a:effectLst/>
                <a:uLnTx/>
                <a:uFillTx/>
                <a:latin typeface="Segoe UI"/>
              </a:defRPr>
            </a:lvl1pPr>
          </a:lstStyle>
          <a:p>
            <a:r>
              <a:rPr lang="en-US" sz="2000" dirty="0">
                <a:gradFill>
                  <a:gsLst>
                    <a:gs pos="83000">
                      <a:schemeClr val="tx2"/>
                    </a:gs>
                    <a:gs pos="100000">
                      <a:schemeClr val="tx2"/>
                    </a:gs>
                  </a:gsLst>
                  <a:lin ang="5400000" scaled="1"/>
                </a:gradFill>
                <a:latin typeface="+mj-lt"/>
              </a:rPr>
              <a:t>Monitoring</a:t>
            </a:r>
          </a:p>
        </p:txBody>
      </p:sp>
    </p:spTree>
    <p:extLst>
      <p:ext uri="{BB962C8B-B14F-4D97-AF65-F5344CB8AC3E}">
        <p14:creationId xmlns:p14="http://schemas.microsoft.com/office/powerpoint/2010/main" val="3471508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7507" y="2834446"/>
            <a:ext cx="7834521" cy="1189108"/>
          </a:xfrm>
          <a:prstGeom prst="rect">
            <a:avLst/>
          </a:prstGeom>
        </p:spPr>
        <p:txBody>
          <a:bodyPr wrap="square" anchor="t">
            <a:normAutofit/>
          </a:bodyPr>
          <a:lstStyle/>
          <a:p>
            <a:r>
              <a:rPr lang="en-US" sz="4400" dirty="0">
                <a:solidFill>
                  <a:srgbClr val="FFFFFF"/>
                </a:solidFill>
              </a:rPr>
              <a:t>Modernizing our pipeline</a:t>
            </a:r>
          </a:p>
        </p:txBody>
      </p:sp>
    </p:spTree>
    <p:extLst>
      <p:ext uri="{BB962C8B-B14F-4D97-AF65-F5344CB8AC3E}">
        <p14:creationId xmlns:p14="http://schemas.microsoft.com/office/powerpoint/2010/main" val="347449522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EFB6B5-B486-4EBE-8920-4B8E282646FB}"/>
              </a:ext>
            </a:extLst>
          </p:cNvPr>
          <p:cNvSpPr>
            <a:spLocks noGrp="1"/>
          </p:cNvSpPr>
          <p:nvPr>
            <p:ph type="title"/>
          </p:nvPr>
        </p:nvSpPr>
        <p:spPr>
          <a:xfrm>
            <a:off x="588263" y="457200"/>
            <a:ext cx="11018520" cy="553998"/>
          </a:xfrm>
        </p:spPr>
        <p:txBody>
          <a:bodyPr/>
          <a:lstStyle/>
          <a:p>
            <a:r>
              <a:rPr lang="en-US" dirty="0"/>
              <a:t>Technology strategy</a:t>
            </a:r>
          </a:p>
        </p:txBody>
      </p:sp>
      <p:grpSp>
        <p:nvGrpSpPr>
          <p:cNvPr id="44" name="Group 43">
            <a:extLst>
              <a:ext uri="{FF2B5EF4-FFF2-40B4-BE49-F238E27FC236}">
                <a16:creationId xmlns:a16="http://schemas.microsoft.com/office/drawing/2014/main" id="{44073699-34BC-4B48-B5A3-6BCB54950FAB}"/>
              </a:ext>
              <a:ext uri="{C183D7F6-B498-43B3-948B-1728B52AA6E4}">
                <adec:decorative xmlns:adec="http://schemas.microsoft.com/office/drawing/2017/decorative" val="1"/>
              </a:ext>
            </a:extLst>
          </p:cNvPr>
          <p:cNvGrpSpPr/>
          <p:nvPr/>
        </p:nvGrpSpPr>
        <p:grpSpPr>
          <a:xfrm>
            <a:off x="575690" y="1460877"/>
            <a:ext cx="3487293" cy="4353403"/>
            <a:chOff x="575690" y="1460877"/>
            <a:chExt cx="3487293" cy="4353403"/>
          </a:xfrm>
        </p:grpSpPr>
        <p:sp>
          <p:nvSpPr>
            <p:cNvPr id="37" name="Rectangle 36">
              <a:extLst>
                <a:ext uri="{FF2B5EF4-FFF2-40B4-BE49-F238E27FC236}">
                  <a16:creationId xmlns:a16="http://schemas.microsoft.com/office/drawing/2014/main" id="{44BE6B23-1C44-449E-AEBE-C77ECC613B7A}"/>
                </a:ext>
              </a:extLst>
            </p:cNvPr>
            <p:cNvSpPr/>
            <p:nvPr/>
          </p:nvSpPr>
          <p:spPr>
            <a:xfrm>
              <a:off x="588263" y="2686905"/>
              <a:ext cx="3474720" cy="3127375"/>
            </a:xfrm>
            <a:prstGeom prst="rect">
              <a:avLst/>
            </a:prstGeom>
            <a:solidFill>
              <a:schemeClr val="bg2"/>
            </a:solidFill>
          </p:spPr>
          <p:txBody>
            <a:bodyPr wrap="square" lIns="182880" tIns="548640" rIns="182880" bIns="146304">
              <a:noAutofit/>
            </a:bodyPr>
            <a:lstStyle/>
            <a:p>
              <a:pPr>
                <a:lnSpc>
                  <a:spcPct val="90000"/>
                </a:lnSpc>
              </a:pPr>
              <a:r>
                <a:rPr lang="en-US" sz="2400" dirty="0">
                  <a:gradFill>
                    <a:gsLst>
                      <a:gs pos="0">
                        <a:schemeClr val="tx1"/>
                      </a:gs>
                      <a:gs pos="100000">
                        <a:schemeClr val="tx1"/>
                      </a:gs>
                    </a:gsLst>
                    <a:lin ang="5400000" scaled="0"/>
                  </a:gradFill>
                </a:rPr>
                <a:t>Can we develop our solution on top of an ‘out of the box’ Microsoft retail product without any customizations?</a:t>
              </a:r>
            </a:p>
          </p:txBody>
        </p:sp>
        <p:grpSp>
          <p:nvGrpSpPr>
            <p:cNvPr id="22" name="Group 21">
              <a:extLst>
                <a:ext uri="{FF2B5EF4-FFF2-40B4-BE49-F238E27FC236}">
                  <a16:creationId xmlns:a16="http://schemas.microsoft.com/office/drawing/2014/main" id="{59EAD791-EFA2-4CB9-B042-824E90FCE4D1}"/>
                </a:ext>
              </a:extLst>
            </p:cNvPr>
            <p:cNvGrpSpPr/>
            <p:nvPr/>
          </p:nvGrpSpPr>
          <p:grpSpPr>
            <a:xfrm>
              <a:off x="575690" y="1460877"/>
              <a:ext cx="2335150" cy="1509395"/>
              <a:chOff x="575690" y="1460877"/>
              <a:chExt cx="2335150" cy="1509395"/>
            </a:xfrm>
          </p:grpSpPr>
          <p:sp>
            <p:nvSpPr>
              <p:cNvPr id="28" name="TextBox 27">
                <a:extLst>
                  <a:ext uri="{FF2B5EF4-FFF2-40B4-BE49-F238E27FC236}">
                    <a16:creationId xmlns:a16="http://schemas.microsoft.com/office/drawing/2014/main" id="{EAC22DAC-459C-408B-A34E-11F5DCFF8407}"/>
                  </a:ext>
                </a:extLst>
              </p:cNvPr>
              <p:cNvSpPr txBox="1"/>
              <p:nvPr/>
            </p:nvSpPr>
            <p:spPr>
              <a:xfrm>
                <a:off x="588263" y="1460877"/>
                <a:ext cx="232257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chemeClr val="accent1"/>
                        </a:gs>
                        <a:gs pos="100000">
                          <a:schemeClr val="accent1"/>
                        </a:gs>
                      </a:gsLst>
                      <a:lin ang="5400000" scaled="0"/>
                    </a:gradFill>
                    <a:effectLst/>
                    <a:uLnTx/>
                    <a:uFillTx/>
                    <a:latin typeface="+mj-lt"/>
                    <a:ea typeface="+mn-ea"/>
                    <a:cs typeface="+mn-cs"/>
                  </a:rPr>
                  <a:t>Priority 1</a:t>
                </a:r>
              </a:p>
            </p:txBody>
          </p:sp>
          <p:sp>
            <p:nvSpPr>
              <p:cNvPr id="66" name="Arrow: Chevron 65">
                <a:extLst>
                  <a:ext uri="{FF2B5EF4-FFF2-40B4-BE49-F238E27FC236}">
                    <a16:creationId xmlns:a16="http://schemas.microsoft.com/office/drawing/2014/main" id="{161B6277-39C9-4561-94BA-ECC1C3452D8F}"/>
                  </a:ext>
                </a:extLst>
              </p:cNvPr>
              <p:cNvSpPr/>
              <p:nvPr/>
            </p:nvSpPr>
            <p:spPr bwMode="auto">
              <a:xfrm rot="5400000">
                <a:off x="708292" y="2283672"/>
                <a:ext cx="553998" cy="819201"/>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Arrow: Chevron 66">
                <a:extLst>
                  <a:ext uri="{FF2B5EF4-FFF2-40B4-BE49-F238E27FC236}">
                    <a16:creationId xmlns:a16="http://schemas.microsoft.com/office/drawing/2014/main" id="{41781D3C-4A5D-47F5-A328-58839C6351B7}"/>
                  </a:ext>
                </a:extLst>
              </p:cNvPr>
              <p:cNvSpPr/>
              <p:nvPr/>
            </p:nvSpPr>
            <p:spPr bwMode="auto">
              <a:xfrm rot="5400000">
                <a:off x="708292" y="2141989"/>
                <a:ext cx="553998" cy="819201"/>
              </a:xfrm>
              <a:prstGeom prst="chevro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2" name="Group 51">
            <a:extLst>
              <a:ext uri="{FF2B5EF4-FFF2-40B4-BE49-F238E27FC236}">
                <a16:creationId xmlns:a16="http://schemas.microsoft.com/office/drawing/2014/main" id="{35F6DD53-11A5-4DC3-9EF5-FEE912D7BC99}"/>
              </a:ext>
              <a:ext uri="{C183D7F6-B498-43B3-948B-1728B52AA6E4}">
                <adec:decorative xmlns:adec="http://schemas.microsoft.com/office/drawing/2017/decorative" val="1"/>
              </a:ext>
            </a:extLst>
          </p:cNvPr>
          <p:cNvGrpSpPr/>
          <p:nvPr/>
        </p:nvGrpSpPr>
        <p:grpSpPr>
          <a:xfrm>
            <a:off x="4360163" y="1460877"/>
            <a:ext cx="3474720" cy="4345481"/>
            <a:chOff x="4360163" y="1460877"/>
            <a:chExt cx="3474720" cy="4345481"/>
          </a:xfrm>
        </p:grpSpPr>
        <p:sp>
          <p:nvSpPr>
            <p:cNvPr id="40" name="Rectangle 39">
              <a:extLst>
                <a:ext uri="{FF2B5EF4-FFF2-40B4-BE49-F238E27FC236}">
                  <a16:creationId xmlns:a16="http://schemas.microsoft.com/office/drawing/2014/main" id="{6124E3B0-5B9E-40BF-974D-52E898787F66}"/>
                </a:ext>
              </a:extLst>
            </p:cNvPr>
            <p:cNvSpPr/>
            <p:nvPr/>
          </p:nvSpPr>
          <p:spPr>
            <a:xfrm>
              <a:off x="4360163" y="2678983"/>
              <a:ext cx="3474720" cy="3127375"/>
            </a:xfrm>
            <a:prstGeom prst="rect">
              <a:avLst/>
            </a:prstGeom>
            <a:solidFill>
              <a:schemeClr val="bg2"/>
            </a:solidFill>
          </p:spPr>
          <p:txBody>
            <a:bodyPr wrap="square" lIns="182880" tIns="548640" rIns="182880" bIns="146304">
              <a:noAutofit/>
            </a:bodyPr>
            <a:lstStyle/>
            <a:p>
              <a:pPr>
                <a:lnSpc>
                  <a:spcPct val="90000"/>
                </a:lnSpc>
              </a:pPr>
              <a:r>
                <a:rPr lang="en-US" sz="2400" dirty="0">
                  <a:gradFill>
                    <a:gsLst>
                      <a:gs pos="0">
                        <a:schemeClr val="tx1"/>
                      </a:gs>
                      <a:gs pos="100000">
                        <a:schemeClr val="tx1"/>
                      </a:gs>
                    </a:gsLst>
                    <a:lin ang="5400000" scaled="0"/>
                  </a:gradFill>
                </a:rPr>
                <a:t>Can we develop our solution by leveraging and building on a service built by a partner engineering team in Microsoft? </a:t>
              </a:r>
            </a:p>
          </p:txBody>
        </p:sp>
        <p:grpSp>
          <p:nvGrpSpPr>
            <p:cNvPr id="7" name="Group 6">
              <a:extLst>
                <a:ext uri="{FF2B5EF4-FFF2-40B4-BE49-F238E27FC236}">
                  <a16:creationId xmlns:a16="http://schemas.microsoft.com/office/drawing/2014/main" id="{9527D51C-0FA1-4317-8827-E18385155C99}"/>
                </a:ext>
              </a:extLst>
            </p:cNvPr>
            <p:cNvGrpSpPr/>
            <p:nvPr/>
          </p:nvGrpSpPr>
          <p:grpSpPr>
            <a:xfrm>
              <a:off x="4360163" y="1460877"/>
              <a:ext cx="2335150" cy="1509395"/>
              <a:chOff x="728090" y="1613277"/>
              <a:chExt cx="2335150" cy="1509395"/>
            </a:xfrm>
          </p:grpSpPr>
          <p:sp>
            <p:nvSpPr>
              <p:cNvPr id="68" name="TextBox 67">
                <a:extLst>
                  <a:ext uri="{FF2B5EF4-FFF2-40B4-BE49-F238E27FC236}">
                    <a16:creationId xmlns:a16="http://schemas.microsoft.com/office/drawing/2014/main" id="{25B17552-C065-4455-884A-A110F327B24A}"/>
                  </a:ext>
                </a:extLst>
              </p:cNvPr>
              <p:cNvSpPr txBox="1"/>
              <p:nvPr/>
            </p:nvSpPr>
            <p:spPr>
              <a:xfrm>
                <a:off x="740663" y="1613277"/>
                <a:ext cx="232257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chemeClr val="accent2"/>
                        </a:gs>
                        <a:gs pos="100000">
                          <a:schemeClr val="accent2"/>
                        </a:gs>
                      </a:gsLst>
                      <a:lin ang="5400000" scaled="0"/>
                    </a:gradFill>
                    <a:effectLst/>
                    <a:uLnTx/>
                    <a:uFillTx/>
                    <a:latin typeface="+mj-lt"/>
                    <a:ea typeface="+mn-ea"/>
                    <a:cs typeface="+mn-cs"/>
                  </a:rPr>
                  <a:t>Priority 2</a:t>
                </a:r>
              </a:p>
            </p:txBody>
          </p:sp>
          <p:sp>
            <p:nvSpPr>
              <p:cNvPr id="69" name="Arrow: Chevron 68">
                <a:extLst>
                  <a:ext uri="{FF2B5EF4-FFF2-40B4-BE49-F238E27FC236}">
                    <a16:creationId xmlns:a16="http://schemas.microsoft.com/office/drawing/2014/main" id="{758C44A2-A8F0-4CE9-92EB-74424F466433}"/>
                  </a:ext>
                </a:extLst>
              </p:cNvPr>
              <p:cNvSpPr/>
              <p:nvPr/>
            </p:nvSpPr>
            <p:spPr bwMode="auto">
              <a:xfrm rot="5400000">
                <a:off x="860692" y="2436072"/>
                <a:ext cx="553998" cy="819201"/>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Arrow: Chevron 69">
                <a:extLst>
                  <a:ext uri="{FF2B5EF4-FFF2-40B4-BE49-F238E27FC236}">
                    <a16:creationId xmlns:a16="http://schemas.microsoft.com/office/drawing/2014/main" id="{BD43F706-3B2E-46A0-9A24-3563AD6F554A}"/>
                  </a:ext>
                </a:extLst>
              </p:cNvPr>
              <p:cNvSpPr/>
              <p:nvPr/>
            </p:nvSpPr>
            <p:spPr bwMode="auto">
              <a:xfrm rot="5400000">
                <a:off x="860692" y="2294389"/>
                <a:ext cx="553998" cy="819201"/>
              </a:xfrm>
              <a:prstGeom prst="chevron">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74" name="Group 73">
            <a:extLst>
              <a:ext uri="{FF2B5EF4-FFF2-40B4-BE49-F238E27FC236}">
                <a16:creationId xmlns:a16="http://schemas.microsoft.com/office/drawing/2014/main" id="{65125938-679C-4759-9D1C-F29CB9982536}"/>
              </a:ext>
              <a:ext uri="{C183D7F6-B498-43B3-948B-1728B52AA6E4}">
                <adec:decorative xmlns:adec="http://schemas.microsoft.com/office/drawing/2017/decorative" val="1"/>
              </a:ext>
            </a:extLst>
          </p:cNvPr>
          <p:cNvGrpSpPr/>
          <p:nvPr/>
        </p:nvGrpSpPr>
        <p:grpSpPr>
          <a:xfrm>
            <a:off x="8132063" y="1460877"/>
            <a:ext cx="3474720" cy="4345481"/>
            <a:chOff x="8132063" y="1460877"/>
            <a:chExt cx="3474720" cy="4345481"/>
          </a:xfrm>
        </p:grpSpPr>
        <p:sp>
          <p:nvSpPr>
            <p:cNvPr id="48" name="Rectangle 47">
              <a:extLst>
                <a:ext uri="{FF2B5EF4-FFF2-40B4-BE49-F238E27FC236}">
                  <a16:creationId xmlns:a16="http://schemas.microsoft.com/office/drawing/2014/main" id="{88848B42-54CA-424E-8750-EF0AADA0326E}"/>
                </a:ext>
              </a:extLst>
            </p:cNvPr>
            <p:cNvSpPr/>
            <p:nvPr/>
          </p:nvSpPr>
          <p:spPr>
            <a:xfrm>
              <a:off x="8132063" y="2678983"/>
              <a:ext cx="3474720" cy="3127375"/>
            </a:xfrm>
            <a:prstGeom prst="rect">
              <a:avLst/>
            </a:prstGeom>
            <a:solidFill>
              <a:schemeClr val="bg2"/>
            </a:solidFill>
          </p:spPr>
          <p:txBody>
            <a:bodyPr wrap="square" lIns="182880" tIns="548640" rIns="182880" bIns="146304">
              <a:noAutofit/>
            </a:bodyPr>
            <a:lstStyle/>
            <a:p>
              <a:pPr>
                <a:lnSpc>
                  <a:spcPct val="90000"/>
                </a:lnSpc>
              </a:pPr>
              <a:r>
                <a:rPr lang="en-US" sz="2400" dirty="0">
                  <a:gradFill>
                    <a:gsLst>
                      <a:gs pos="0">
                        <a:schemeClr val="tx1"/>
                      </a:gs>
                      <a:gs pos="100000">
                        <a:schemeClr val="tx1"/>
                      </a:gs>
                    </a:gsLst>
                    <a:lin ang="5400000" scaled="0"/>
                  </a:gradFill>
                </a:rPr>
                <a:t>Develop our own standalone or integrated solution and look for opportunities to make it inner source for other teams</a:t>
              </a:r>
            </a:p>
          </p:txBody>
        </p:sp>
        <p:grpSp>
          <p:nvGrpSpPr>
            <p:cNvPr id="8" name="Group 7">
              <a:extLst>
                <a:ext uri="{FF2B5EF4-FFF2-40B4-BE49-F238E27FC236}">
                  <a16:creationId xmlns:a16="http://schemas.microsoft.com/office/drawing/2014/main" id="{1F16936F-A07D-469A-A231-4517C19D28E5}"/>
                </a:ext>
              </a:extLst>
            </p:cNvPr>
            <p:cNvGrpSpPr/>
            <p:nvPr/>
          </p:nvGrpSpPr>
          <p:grpSpPr>
            <a:xfrm>
              <a:off x="8132063" y="1460877"/>
              <a:ext cx="2322577" cy="1509395"/>
              <a:chOff x="8132063" y="1613277"/>
              <a:chExt cx="2322577" cy="1509395"/>
            </a:xfrm>
          </p:grpSpPr>
          <p:sp>
            <p:nvSpPr>
              <p:cNvPr id="71" name="TextBox 70">
                <a:extLst>
                  <a:ext uri="{FF2B5EF4-FFF2-40B4-BE49-F238E27FC236}">
                    <a16:creationId xmlns:a16="http://schemas.microsoft.com/office/drawing/2014/main" id="{13FE1594-06C8-4693-8E9C-00BB8C37728D}"/>
                  </a:ext>
                </a:extLst>
              </p:cNvPr>
              <p:cNvSpPr txBox="1"/>
              <p:nvPr/>
            </p:nvSpPr>
            <p:spPr>
              <a:xfrm>
                <a:off x="8132063" y="1613277"/>
                <a:ext cx="2322577"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gradFill>
                      <a:gsLst>
                        <a:gs pos="0">
                          <a:schemeClr val="accent3"/>
                        </a:gs>
                        <a:gs pos="100000">
                          <a:schemeClr val="accent3"/>
                        </a:gs>
                      </a:gsLst>
                      <a:lin ang="5400000" scaled="0"/>
                    </a:gradFill>
                    <a:effectLst/>
                    <a:uLnTx/>
                    <a:uFillTx/>
                    <a:latin typeface="+mj-lt"/>
                    <a:ea typeface="+mn-ea"/>
                    <a:cs typeface="+mn-cs"/>
                  </a:rPr>
                  <a:t>Priority 3</a:t>
                </a:r>
              </a:p>
            </p:txBody>
          </p:sp>
          <p:sp>
            <p:nvSpPr>
              <p:cNvPr id="72" name="Arrow: Chevron 71">
                <a:extLst>
                  <a:ext uri="{FF2B5EF4-FFF2-40B4-BE49-F238E27FC236}">
                    <a16:creationId xmlns:a16="http://schemas.microsoft.com/office/drawing/2014/main" id="{68F5732A-17AA-4568-91FB-4A0321F8FF2D}"/>
                  </a:ext>
                </a:extLst>
              </p:cNvPr>
              <p:cNvSpPr/>
              <p:nvPr/>
            </p:nvSpPr>
            <p:spPr bwMode="auto">
              <a:xfrm rot="5400000">
                <a:off x="8264665" y="2436072"/>
                <a:ext cx="553998" cy="819201"/>
              </a:xfrm>
              <a:prstGeom prst="chevron">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3" name="Arrow: Chevron 72">
                <a:extLst>
                  <a:ext uri="{FF2B5EF4-FFF2-40B4-BE49-F238E27FC236}">
                    <a16:creationId xmlns:a16="http://schemas.microsoft.com/office/drawing/2014/main" id="{E5750FC8-2167-46BF-AB5E-E8E8A6733E65}"/>
                  </a:ext>
                </a:extLst>
              </p:cNvPr>
              <p:cNvSpPr/>
              <p:nvPr/>
            </p:nvSpPr>
            <p:spPr bwMode="auto">
              <a:xfrm rot="5400000">
                <a:off x="8264665" y="2294389"/>
                <a:ext cx="553998" cy="819201"/>
              </a:xfrm>
              <a:prstGeom prst="chevron">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387455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64" presetClass="path" presetSubtype="0" decel="100000" fill="hold" nodeType="withEffect">
                                  <p:stCondLst>
                                    <p:cond delay="0"/>
                                  </p:stCondLst>
                                  <p:childTnLst>
                                    <p:animMotion origin="layout" path="M -4.375E-6 -4.07407E-6 L -4.375E-6 -0.05254 " pathEditMode="relative" rAng="0" ptsTypes="AA">
                                      <p:cBhvr>
                                        <p:cTn id="9" dur="650" spd="-100000" fill="hold"/>
                                        <p:tgtEl>
                                          <p:spTgt spid="44"/>
                                        </p:tgtEl>
                                        <p:attrNameLst>
                                          <p:attrName>ppt_x</p:attrName>
                                          <p:attrName>ppt_y</p:attrName>
                                        </p:attrNameLst>
                                      </p:cBhvr>
                                      <p:rCtr x="0" y="-2639"/>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2"/>
                                        </p:tgtEl>
                                        <p:attrNameLst>
                                          <p:attrName>style.visibility</p:attrName>
                                        </p:attrNameLst>
                                      </p:cBhvr>
                                      <p:to>
                                        <p:strVal val="visible"/>
                                      </p:to>
                                    </p:set>
                                    <p:animEffect transition="in" filter="fade">
                                      <p:cBhvr>
                                        <p:cTn id="14" dur="500"/>
                                        <p:tgtEl>
                                          <p:spTgt spid="52"/>
                                        </p:tgtEl>
                                      </p:cBhvr>
                                    </p:animEffect>
                                  </p:childTnLst>
                                </p:cTn>
                              </p:par>
                              <p:par>
                                <p:cTn id="15" presetID="64" presetClass="path" presetSubtype="0" decel="100000" fill="hold" nodeType="withEffect">
                                  <p:stCondLst>
                                    <p:cond delay="0"/>
                                  </p:stCondLst>
                                  <p:childTnLst>
                                    <p:animMotion origin="layout" path="M -4.375E-6 -4.07407E-6 L -4.375E-6 -0.05254 " pathEditMode="relative" rAng="0" ptsTypes="AA">
                                      <p:cBhvr>
                                        <p:cTn id="16" dur="650" spd="-100000" fill="hold"/>
                                        <p:tgtEl>
                                          <p:spTgt spid="52"/>
                                        </p:tgtEl>
                                        <p:attrNameLst>
                                          <p:attrName>ppt_x</p:attrName>
                                          <p:attrName>ppt_y</p:attrName>
                                        </p:attrNameLst>
                                      </p:cBhvr>
                                      <p:rCtr x="0" y="-2639"/>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cTn>
                              </p:par>
                              <p:par>
                                <p:cTn id="22" presetID="64" presetClass="path" presetSubtype="0" decel="100000" fill="hold" nodeType="withEffect">
                                  <p:stCondLst>
                                    <p:cond delay="0"/>
                                  </p:stCondLst>
                                  <p:childTnLst>
                                    <p:animMotion origin="layout" path="M -4.375E-6 -4.07407E-6 L -4.375E-6 -0.05254 " pathEditMode="relative" rAng="0" ptsTypes="AA">
                                      <p:cBhvr>
                                        <p:cTn id="23" dur="650" spd="-100000" fill="hold"/>
                                        <p:tgtEl>
                                          <p:spTgt spid="74"/>
                                        </p:tgtEl>
                                        <p:attrNameLst>
                                          <p:attrName>ppt_x</p:attrName>
                                          <p:attrName>ppt_y</p:attrName>
                                        </p:attrNameLst>
                                      </p:cBhvr>
                                      <p:rCtr x="0" y="-26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a:extLst>
              <a:ext uri="{FF2B5EF4-FFF2-40B4-BE49-F238E27FC236}">
                <a16:creationId xmlns:a16="http://schemas.microsoft.com/office/drawing/2014/main" id="{D9DBC26C-D893-4AF2-AE1B-EE36D76E9635}"/>
              </a:ext>
              <a:ext uri="{C183D7F6-B498-43B3-948B-1728B52AA6E4}">
                <adec:decorative xmlns:adec="http://schemas.microsoft.com/office/drawing/2017/decorative" val="1"/>
              </a:ext>
            </a:extLst>
          </p:cNvPr>
          <p:cNvCxnSpPr>
            <a:cxnSpLocks/>
            <a:endCxn id="24" idx="3"/>
          </p:cNvCxnSpPr>
          <p:nvPr/>
        </p:nvCxnSpPr>
        <p:spPr>
          <a:xfrm flipV="1">
            <a:off x="9223513" y="2480017"/>
            <a:ext cx="814074" cy="889348"/>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37" name="Arc 36">
            <a:extLst>
              <a:ext uri="{FF2B5EF4-FFF2-40B4-BE49-F238E27FC236}">
                <a16:creationId xmlns:a16="http://schemas.microsoft.com/office/drawing/2014/main" id="{A0F2EC94-AEA9-4D28-97EF-8BEDE6D8233C}"/>
              </a:ext>
              <a:ext uri="{C183D7F6-B498-43B3-948B-1728B52AA6E4}">
                <adec:decorative xmlns:adec="http://schemas.microsoft.com/office/drawing/2017/decorative" val="1"/>
              </a:ext>
            </a:extLst>
          </p:cNvPr>
          <p:cNvSpPr/>
          <p:nvPr/>
        </p:nvSpPr>
        <p:spPr>
          <a:xfrm>
            <a:off x="10593707" y="2139036"/>
            <a:ext cx="1010030" cy="2981819"/>
          </a:xfrm>
          <a:prstGeom prst="arc">
            <a:avLst>
              <a:gd name="adj1" fmla="val 16054374"/>
              <a:gd name="adj2" fmla="val 5153698"/>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7" name="Oval 16">
            <a:extLst>
              <a:ext uri="{FF2B5EF4-FFF2-40B4-BE49-F238E27FC236}">
                <a16:creationId xmlns:a16="http://schemas.microsoft.com/office/drawing/2014/main" id="{A42F933B-C7F3-403B-962E-4CDD0C41322F}"/>
              </a:ext>
            </a:extLst>
          </p:cNvPr>
          <p:cNvSpPr/>
          <p:nvPr/>
        </p:nvSpPr>
        <p:spPr bwMode="auto">
          <a:xfrm>
            <a:off x="4673172" y="2953022"/>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cs typeface="Segoe UI" pitchFamily="34" charset="0"/>
              </a:rPr>
              <a:t>Code &amp; work management </a:t>
            </a:r>
            <a:endParaRPr kumimoji="0" lang="en-US" sz="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cs typeface="Segoe UI" pitchFamily="34" charset="0"/>
              </a:rPr>
              <a:t>[Azure DevOps]</a:t>
            </a:r>
          </a:p>
        </p:txBody>
      </p:sp>
      <p:cxnSp>
        <p:nvCxnSpPr>
          <p:cNvPr id="19" name="Straight Arrow Connector 18">
            <a:extLst>
              <a:ext uri="{FF2B5EF4-FFF2-40B4-BE49-F238E27FC236}">
                <a16:creationId xmlns:a16="http://schemas.microsoft.com/office/drawing/2014/main" id="{20394C31-2C56-49DC-994D-7DB6F6F01CFD}"/>
              </a:ext>
              <a:ext uri="{C183D7F6-B498-43B3-948B-1728B52AA6E4}">
                <adec:decorative xmlns:adec="http://schemas.microsoft.com/office/drawing/2017/decorative" val="1"/>
              </a:ext>
            </a:extLst>
          </p:cNvPr>
          <p:cNvCxnSpPr>
            <a:cxnSpLocks/>
            <a:stCxn id="17" idx="6"/>
            <a:endCxn id="16" idx="1"/>
          </p:cNvCxnSpPr>
          <p:nvPr/>
        </p:nvCxnSpPr>
        <p:spPr>
          <a:xfrm>
            <a:off x="6044772" y="3638822"/>
            <a:ext cx="1302824" cy="14432"/>
          </a:xfrm>
          <a:prstGeom prst="straightConnector1">
            <a:avLst/>
          </a:prstGeom>
          <a:ln w="57150">
            <a:solidFill>
              <a:schemeClr val="tx1">
                <a:lumMod val="25000"/>
                <a:lumOff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285010C9-7D61-4840-ADCB-C528681D14E5}"/>
              </a:ext>
            </a:extLst>
          </p:cNvPr>
          <p:cNvSpPr/>
          <p:nvPr/>
        </p:nvSpPr>
        <p:spPr bwMode="auto">
          <a:xfrm>
            <a:off x="5653826" y="4543769"/>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ea typeface="Segoe UI" pitchFamily="34" charset="0"/>
                <a:cs typeface="Segoe UI" pitchFamily="34" charset="0"/>
              </a:rPr>
              <a:t>Accessibility inventory</a:t>
            </a:r>
            <a:endParaRPr kumimoji="0" lang="en-US" sz="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[AIRT]</a:t>
            </a:r>
          </a:p>
        </p:txBody>
      </p:sp>
      <p:sp>
        <p:nvSpPr>
          <p:cNvPr id="22" name="Oval 21">
            <a:extLst>
              <a:ext uri="{FF2B5EF4-FFF2-40B4-BE49-F238E27FC236}">
                <a16:creationId xmlns:a16="http://schemas.microsoft.com/office/drawing/2014/main" id="{2879B31E-CB44-40D3-A266-106E36A10AE5}"/>
              </a:ext>
            </a:extLst>
          </p:cNvPr>
          <p:cNvSpPr/>
          <p:nvPr/>
        </p:nvSpPr>
        <p:spPr bwMode="auto">
          <a:xfrm>
            <a:off x="7707758" y="4903729"/>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ea typeface="Segoe UI" pitchFamily="34" charset="0"/>
                <a:cs typeface="Segoe UI" pitchFamily="34" charset="0"/>
              </a:rPr>
              <a:t>Alerts and reporting</a:t>
            </a: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[S360]</a:t>
            </a:r>
          </a:p>
        </p:txBody>
      </p:sp>
      <p:sp>
        <p:nvSpPr>
          <p:cNvPr id="24" name="Oval 23">
            <a:extLst>
              <a:ext uri="{FF2B5EF4-FFF2-40B4-BE49-F238E27FC236}">
                <a16:creationId xmlns:a16="http://schemas.microsoft.com/office/drawing/2014/main" id="{A65D5EAD-B7D2-4DB0-A3A4-A4605A9F993A}"/>
              </a:ext>
            </a:extLst>
          </p:cNvPr>
          <p:cNvSpPr/>
          <p:nvPr/>
        </p:nvSpPr>
        <p:spPr bwMode="auto">
          <a:xfrm>
            <a:off x="9836721" y="1309283"/>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ea typeface="Segoe UI" pitchFamily="34" charset="0"/>
                <a:cs typeface="Segoe UI" pitchFamily="34" charset="0"/>
              </a:rPr>
              <a:t>Telemetry</a:t>
            </a:r>
            <a:endParaRPr kumimoji="0" lang="en-US" sz="400" b="1"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[UTP]</a:t>
            </a:r>
          </a:p>
        </p:txBody>
      </p:sp>
      <p:sp>
        <p:nvSpPr>
          <p:cNvPr id="25" name="Oval 24">
            <a:extLst>
              <a:ext uri="{FF2B5EF4-FFF2-40B4-BE49-F238E27FC236}">
                <a16:creationId xmlns:a16="http://schemas.microsoft.com/office/drawing/2014/main" id="{CBF484F6-D461-4A3D-85B4-0AE60ABBA6CE}"/>
              </a:ext>
            </a:extLst>
          </p:cNvPr>
          <p:cNvSpPr/>
          <p:nvPr/>
        </p:nvSpPr>
        <p:spPr bwMode="auto">
          <a:xfrm>
            <a:off x="7699369" y="898577"/>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ea typeface="Segoe UI" pitchFamily="34" charset="0"/>
                <a:cs typeface="Segoe UI" pitchFamily="34" charset="0"/>
              </a:rPr>
              <a:t>AZURE PORTAL</a:t>
            </a:r>
          </a:p>
        </p:txBody>
      </p:sp>
      <p:sp>
        <p:nvSpPr>
          <p:cNvPr id="26" name="Oval 25">
            <a:extLst>
              <a:ext uri="{FF2B5EF4-FFF2-40B4-BE49-F238E27FC236}">
                <a16:creationId xmlns:a16="http://schemas.microsoft.com/office/drawing/2014/main" id="{C44A470D-1E09-487F-AC1A-F1A66CEA4CB5}"/>
              </a:ext>
            </a:extLst>
          </p:cNvPr>
          <p:cNvSpPr/>
          <p:nvPr/>
        </p:nvSpPr>
        <p:spPr bwMode="auto">
          <a:xfrm>
            <a:off x="5662509" y="1362276"/>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20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Service &amp; subscription management </a:t>
            </a:r>
            <a:endParaRPr kumimoji="0" lang="en-US" sz="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0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[POST]</a:t>
            </a:r>
          </a:p>
        </p:txBody>
      </p:sp>
      <p:cxnSp>
        <p:nvCxnSpPr>
          <p:cNvPr id="27" name="Straight Arrow Connector 26">
            <a:extLst>
              <a:ext uri="{FF2B5EF4-FFF2-40B4-BE49-F238E27FC236}">
                <a16:creationId xmlns:a16="http://schemas.microsoft.com/office/drawing/2014/main" id="{AC6CF1AF-B565-41CB-A84C-A4C64799BC09}"/>
              </a:ext>
              <a:ext uri="{C183D7F6-B498-43B3-948B-1728B52AA6E4}">
                <adec:decorative xmlns:adec="http://schemas.microsoft.com/office/drawing/2017/decorative" val="1"/>
              </a:ext>
            </a:extLst>
          </p:cNvPr>
          <p:cNvCxnSpPr>
            <a:cxnSpLocks/>
            <a:endCxn id="21" idx="7"/>
          </p:cNvCxnSpPr>
          <p:nvPr/>
        </p:nvCxnSpPr>
        <p:spPr>
          <a:xfrm flipH="1">
            <a:off x="6824560" y="3826565"/>
            <a:ext cx="808692" cy="918070"/>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C386103-8A65-4A3B-B4ED-67FDB3D26CA3}"/>
              </a:ext>
              <a:ext uri="{C183D7F6-B498-43B3-948B-1728B52AA6E4}">
                <adec:decorative xmlns:adec="http://schemas.microsoft.com/office/drawing/2017/decorative" val="1"/>
              </a:ext>
            </a:extLst>
          </p:cNvPr>
          <p:cNvCxnSpPr>
            <a:cxnSpLocks/>
            <a:stCxn id="16" idx="2"/>
            <a:endCxn id="22" idx="0"/>
          </p:cNvCxnSpPr>
          <p:nvPr/>
        </p:nvCxnSpPr>
        <p:spPr>
          <a:xfrm flipH="1">
            <a:off x="8393558" y="4176521"/>
            <a:ext cx="3947" cy="727208"/>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A8CAB7-BE77-4F8D-B40B-1FCFEE2A0FC4}"/>
              </a:ext>
              <a:ext uri="{C183D7F6-B498-43B3-948B-1728B52AA6E4}">
                <adec:decorative xmlns:adec="http://schemas.microsoft.com/office/drawing/2017/decorative" val="1"/>
              </a:ext>
            </a:extLst>
          </p:cNvPr>
          <p:cNvCxnSpPr>
            <a:cxnSpLocks/>
            <a:stCxn id="26" idx="5"/>
          </p:cNvCxnSpPr>
          <p:nvPr/>
        </p:nvCxnSpPr>
        <p:spPr>
          <a:xfrm>
            <a:off x="6833243" y="2533010"/>
            <a:ext cx="514353" cy="627682"/>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F82E4F6A-4A85-42ED-962C-9C00C5F866C5}"/>
              </a:ext>
              <a:ext uri="{C183D7F6-B498-43B3-948B-1728B52AA6E4}">
                <adec:decorative xmlns:adec="http://schemas.microsoft.com/office/drawing/2017/decorative" val="1"/>
              </a:ext>
            </a:extLst>
          </p:cNvPr>
          <p:cNvCxnSpPr>
            <a:cxnSpLocks/>
            <a:endCxn id="41" idx="1"/>
          </p:cNvCxnSpPr>
          <p:nvPr/>
        </p:nvCxnSpPr>
        <p:spPr>
          <a:xfrm>
            <a:off x="9312965" y="3995530"/>
            <a:ext cx="762253" cy="908048"/>
          </a:xfrm>
          <a:prstGeom prst="straightConnector1">
            <a:avLst/>
          </a:prstGeom>
          <a:ln w="57150">
            <a:solidFill>
              <a:schemeClr val="tx1">
                <a:lumMod val="25000"/>
                <a:lumOff val="75000"/>
              </a:schemeClr>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30762477-6DC3-4378-9CDA-4D8072722B46}"/>
              </a:ext>
              <a:ext uri="{C183D7F6-B498-43B3-948B-1728B52AA6E4}">
                <adec:decorative xmlns:adec="http://schemas.microsoft.com/office/drawing/2017/decorative" val="1"/>
              </a:ext>
            </a:extLst>
          </p:cNvPr>
          <p:cNvCxnSpPr>
            <a:cxnSpLocks/>
          </p:cNvCxnSpPr>
          <p:nvPr/>
        </p:nvCxnSpPr>
        <p:spPr>
          <a:xfrm flipV="1">
            <a:off x="9120971" y="5599776"/>
            <a:ext cx="753381" cy="1"/>
          </a:xfrm>
          <a:prstGeom prst="straightConnector1">
            <a:avLst/>
          </a:prstGeom>
          <a:ln w="57150">
            <a:solidFill>
              <a:schemeClr val="tx1">
                <a:lumMod val="25000"/>
                <a:lumOff val="75000"/>
              </a:schemeClr>
            </a:solidFill>
            <a:prstDash val="sysDot"/>
            <a:headEnd type="none" w="lg" len="med"/>
            <a:tailEnd type="arrow"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19EBC57-2795-4101-B96C-3174F5B77E6A}"/>
              </a:ext>
              <a:ext uri="{C183D7F6-B498-43B3-948B-1728B52AA6E4}">
                <adec:decorative xmlns:adec="http://schemas.microsoft.com/office/drawing/2017/decorative" val="1"/>
              </a:ext>
            </a:extLst>
          </p:cNvPr>
          <p:cNvCxnSpPr>
            <a:cxnSpLocks/>
          </p:cNvCxnSpPr>
          <p:nvPr/>
        </p:nvCxnSpPr>
        <p:spPr>
          <a:xfrm>
            <a:off x="8397505" y="2297857"/>
            <a:ext cx="0" cy="832129"/>
          </a:xfrm>
          <a:prstGeom prst="straightConnector1">
            <a:avLst/>
          </a:prstGeom>
          <a:ln w="57150">
            <a:solidFill>
              <a:schemeClr val="tx1">
                <a:lumMod val="25000"/>
                <a:lumOff val="75000"/>
              </a:schemeClr>
            </a:solidFill>
            <a:prstDash val="sysDot"/>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7613781D-620C-4B57-BE3F-0DAC4D7BF8A7}"/>
              </a:ext>
            </a:extLst>
          </p:cNvPr>
          <p:cNvSpPr/>
          <p:nvPr/>
        </p:nvSpPr>
        <p:spPr bwMode="auto">
          <a:xfrm>
            <a:off x="9874352" y="4702712"/>
            <a:ext cx="1371600" cy="1371600"/>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ts val="600"/>
              </a:spcAft>
              <a:defRPr/>
            </a:pPr>
            <a:r>
              <a:rPr lang="en-US" sz="1200" dirty="0">
                <a:gradFill>
                  <a:gsLst>
                    <a:gs pos="0">
                      <a:srgbClr val="FFFFFF"/>
                    </a:gs>
                    <a:gs pos="100000">
                      <a:srgbClr val="FFFFFF"/>
                    </a:gs>
                  </a:gsLst>
                  <a:lin ang="5400000" scaled="0"/>
                </a:gradFill>
                <a:latin typeface="+mj-lt"/>
                <a:cs typeface="Segoe UI" pitchFamily="34" charset="0"/>
              </a:rPr>
              <a:t>Incident Management </a:t>
            </a:r>
            <a:endParaRPr kumimoji="0" lang="en-US" sz="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endParaRPr>
          </a:p>
          <a:p>
            <a:pPr algn="ctr" defTabSz="932472" fontAlgn="base">
              <a:lnSpc>
                <a:spcPct val="90000"/>
              </a:lnSpc>
              <a:spcBef>
                <a:spcPct val="0"/>
              </a:spcBef>
              <a:spcAft>
                <a:spcPts val="600"/>
              </a:spcAft>
              <a:defRPr/>
            </a:pPr>
            <a:r>
              <a:rPr lang="en-US" sz="1050" dirty="0">
                <a:gradFill>
                  <a:gsLst>
                    <a:gs pos="0">
                      <a:srgbClr val="FFFFFF"/>
                    </a:gs>
                    <a:gs pos="100000">
                      <a:srgbClr val="FFFFFF"/>
                    </a:gs>
                  </a:gsLst>
                  <a:lin ang="5400000" scaled="0"/>
                </a:gradFill>
                <a:latin typeface="Segoe UI"/>
                <a:cs typeface="Segoe UI" pitchFamily="34" charset="0"/>
              </a:rPr>
              <a:t>[IcM]</a:t>
            </a:r>
          </a:p>
        </p:txBody>
      </p:sp>
      <p:sp>
        <p:nvSpPr>
          <p:cNvPr id="2" name="Title 1">
            <a:extLst>
              <a:ext uri="{FF2B5EF4-FFF2-40B4-BE49-F238E27FC236}">
                <a16:creationId xmlns:a16="http://schemas.microsoft.com/office/drawing/2014/main" id="{8CCC5543-6E33-4F3B-A07F-BD6177F82FEF}"/>
              </a:ext>
            </a:extLst>
          </p:cNvPr>
          <p:cNvSpPr>
            <a:spLocks noGrp="1"/>
          </p:cNvSpPr>
          <p:nvPr>
            <p:ph type="title"/>
          </p:nvPr>
        </p:nvSpPr>
        <p:spPr/>
        <p:txBody>
          <a:bodyPr/>
          <a:lstStyle/>
          <a:p>
            <a:r>
              <a:rPr lang="en-US" dirty="0"/>
              <a:t>Maintain a service catalog</a:t>
            </a:r>
          </a:p>
        </p:txBody>
      </p:sp>
      <p:sp>
        <p:nvSpPr>
          <p:cNvPr id="5" name="Text Placeholder 4">
            <a:extLst>
              <a:ext uri="{FF2B5EF4-FFF2-40B4-BE49-F238E27FC236}">
                <a16:creationId xmlns:a16="http://schemas.microsoft.com/office/drawing/2014/main" id="{F2B775E2-3981-43B9-AD03-3C996D9CCE2F}"/>
              </a:ext>
            </a:extLst>
          </p:cNvPr>
          <p:cNvSpPr>
            <a:spLocks noGrp="1"/>
          </p:cNvSpPr>
          <p:nvPr>
            <p:ph type="body" sz="quarter" idx="10"/>
          </p:nvPr>
        </p:nvSpPr>
        <p:spPr>
          <a:xfrm>
            <a:off x="586391" y="1434370"/>
            <a:ext cx="3524924" cy="4770537"/>
          </a:xfrm>
        </p:spPr>
        <p:txBody>
          <a:bodyPr/>
          <a:lstStyle/>
          <a:p>
            <a:pPr>
              <a:lnSpc>
                <a:spcPct val="90000"/>
              </a:lnSpc>
              <a:spcBef>
                <a:spcPts val="0"/>
              </a:spcBef>
              <a:spcAft>
                <a:spcPts val="600"/>
              </a:spcAft>
            </a:pPr>
            <a:r>
              <a:rPr lang="en-US" sz="2000" dirty="0">
                <a:gradFill>
                  <a:gsLst>
                    <a:gs pos="1250">
                      <a:schemeClr val="accent2"/>
                    </a:gs>
                    <a:gs pos="100000">
                      <a:schemeClr val="accent2"/>
                    </a:gs>
                  </a:gsLst>
                  <a:lin ang="5400000" scaled="0"/>
                </a:gradFill>
                <a:latin typeface="+mj-lt"/>
              </a:rPr>
              <a:t>Service catalog</a:t>
            </a:r>
          </a:p>
          <a:p>
            <a:pPr>
              <a:lnSpc>
                <a:spcPct val="90000"/>
              </a:lnSpc>
              <a:spcBef>
                <a:spcPts val="0"/>
              </a:spcBef>
              <a:spcAft>
                <a:spcPts val="600"/>
              </a:spcAft>
            </a:pPr>
            <a:r>
              <a:rPr lang="en-US" sz="1600" dirty="0"/>
              <a:t>Hierarchically organized and curated inventory of all services and components that an enterprise offers its customers, with relevant associated metadata and resources</a:t>
            </a:r>
          </a:p>
          <a:p>
            <a:pPr>
              <a:lnSpc>
                <a:spcPct val="90000"/>
              </a:lnSpc>
              <a:spcBef>
                <a:spcPts val="600"/>
              </a:spcBef>
              <a:spcAft>
                <a:spcPts val="600"/>
              </a:spcAft>
            </a:pPr>
            <a:r>
              <a:rPr lang="en-US" sz="2000" dirty="0">
                <a:gradFill>
                  <a:gsLst>
                    <a:gs pos="1250">
                      <a:schemeClr val="accent2"/>
                    </a:gs>
                    <a:gs pos="100000">
                      <a:schemeClr val="accent2"/>
                    </a:gs>
                  </a:gsLst>
                  <a:lin ang="5400000" scaled="0"/>
                </a:gradFill>
                <a:latin typeface="+mj-lt"/>
              </a:rPr>
              <a:t>Why maintain a </a:t>
            </a:r>
            <a:br>
              <a:rPr lang="en-US" sz="2000" dirty="0">
                <a:gradFill>
                  <a:gsLst>
                    <a:gs pos="1250">
                      <a:schemeClr val="accent2"/>
                    </a:gs>
                    <a:gs pos="100000">
                      <a:schemeClr val="accent2"/>
                    </a:gs>
                  </a:gsLst>
                  <a:lin ang="5400000" scaled="0"/>
                </a:gradFill>
                <a:latin typeface="+mj-lt"/>
              </a:rPr>
            </a:br>
            <a:r>
              <a:rPr lang="en-US" sz="2000" dirty="0">
                <a:gradFill>
                  <a:gsLst>
                    <a:gs pos="1250">
                      <a:schemeClr val="accent2"/>
                    </a:gs>
                    <a:gs pos="100000">
                      <a:schemeClr val="accent2"/>
                    </a:gs>
                  </a:gsLst>
                  <a:lin ang="5400000" scaled="0"/>
                </a:gradFill>
                <a:latin typeface="+mj-lt"/>
              </a:rPr>
              <a:t>service portfolio</a:t>
            </a:r>
          </a:p>
          <a:p>
            <a:pPr>
              <a:lnSpc>
                <a:spcPct val="90000"/>
              </a:lnSpc>
              <a:spcBef>
                <a:spcPts val="0"/>
              </a:spcBef>
              <a:spcAft>
                <a:spcPts val="600"/>
              </a:spcAft>
            </a:pPr>
            <a:r>
              <a:rPr lang="en-US" sz="1600" dirty="0"/>
              <a:t>Discoverability of other products </a:t>
            </a:r>
            <a:br>
              <a:rPr lang="en-US" sz="1600" dirty="0"/>
            </a:br>
            <a:r>
              <a:rPr lang="en-US" sz="1600" dirty="0"/>
              <a:t>and metadata</a:t>
            </a:r>
          </a:p>
          <a:p>
            <a:pPr>
              <a:lnSpc>
                <a:spcPct val="90000"/>
              </a:lnSpc>
              <a:spcBef>
                <a:spcPts val="0"/>
              </a:spcBef>
              <a:spcAft>
                <a:spcPts val="600"/>
              </a:spcAft>
            </a:pPr>
            <a:r>
              <a:rPr lang="en-US" sz="1600" dirty="0"/>
              <a:t>Drive service metadata down stream </a:t>
            </a:r>
            <a:br>
              <a:rPr lang="en-US" sz="1600" dirty="0"/>
            </a:br>
            <a:r>
              <a:rPr lang="en-US" sz="1600" dirty="0"/>
              <a:t>to other systems</a:t>
            </a:r>
          </a:p>
          <a:p>
            <a:pPr>
              <a:lnSpc>
                <a:spcPct val="90000"/>
              </a:lnSpc>
              <a:spcBef>
                <a:spcPts val="0"/>
              </a:spcBef>
              <a:spcAft>
                <a:spcPts val="600"/>
              </a:spcAft>
            </a:pPr>
            <a:r>
              <a:rPr lang="en-US" sz="1600" dirty="0"/>
              <a:t>Cloud governance and easy </a:t>
            </a:r>
            <a:br>
              <a:rPr lang="en-US" sz="1600" dirty="0"/>
            </a:br>
            <a:r>
              <a:rPr lang="en-US" sz="1600" dirty="0"/>
              <a:t>administration of subscriptions</a:t>
            </a:r>
          </a:p>
          <a:p>
            <a:pPr>
              <a:lnSpc>
                <a:spcPct val="90000"/>
              </a:lnSpc>
              <a:spcBef>
                <a:spcPts val="0"/>
              </a:spcBef>
              <a:spcAft>
                <a:spcPts val="600"/>
              </a:spcAft>
            </a:pPr>
            <a:r>
              <a:rPr lang="en-US" sz="1600" dirty="0"/>
              <a:t>Cost management with linking services/subscriptions</a:t>
            </a:r>
          </a:p>
          <a:p>
            <a:pPr>
              <a:lnSpc>
                <a:spcPct val="90000"/>
              </a:lnSpc>
              <a:spcBef>
                <a:spcPts val="0"/>
              </a:spcBef>
              <a:spcAft>
                <a:spcPts val="600"/>
              </a:spcAft>
            </a:pPr>
            <a:r>
              <a:rPr lang="en-US" sz="1600" dirty="0"/>
              <a:t>Assess impact and risk within the </a:t>
            </a:r>
            <a:br>
              <a:rPr lang="en-US" sz="1600" dirty="0"/>
            </a:br>
            <a:r>
              <a:rPr lang="en-US" sz="1600" dirty="0"/>
              <a:t>greater ecosystem</a:t>
            </a:r>
          </a:p>
        </p:txBody>
      </p:sp>
      <p:sp>
        <p:nvSpPr>
          <p:cNvPr id="16" name="Rectangle 15">
            <a:extLst>
              <a:ext uri="{FF2B5EF4-FFF2-40B4-BE49-F238E27FC236}">
                <a16:creationId xmlns:a16="http://schemas.microsoft.com/office/drawing/2014/main" id="{B076BFEC-EA65-4871-8E2F-83E63708AEE1}"/>
              </a:ext>
            </a:extLst>
          </p:cNvPr>
          <p:cNvSpPr/>
          <p:nvPr/>
        </p:nvSpPr>
        <p:spPr bwMode="auto">
          <a:xfrm>
            <a:off x="7347596" y="3129986"/>
            <a:ext cx="2099817" cy="104653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R="0" lvl="0" indent="0" algn="ctr" defTabSz="932472" fontAlgn="base">
              <a:lnSpc>
                <a:spcPct val="90000"/>
              </a:lnSpc>
              <a:spcBef>
                <a:spcPct val="0"/>
              </a:spcBef>
              <a:spcAft>
                <a:spcPts val="600"/>
              </a:spcAft>
              <a:buClrTx/>
              <a:buSzTx/>
              <a:buFontTx/>
              <a:buNone/>
              <a:tabLst/>
              <a:defRPr/>
            </a:pPr>
            <a:r>
              <a:rPr lang="en-US" sz="1800" dirty="0">
                <a:gradFill>
                  <a:gsLst>
                    <a:gs pos="0">
                      <a:srgbClr val="FFFFFF"/>
                    </a:gs>
                    <a:gs pos="100000">
                      <a:srgbClr val="FFFFFF"/>
                    </a:gs>
                  </a:gsLst>
                  <a:lin ang="5400000" scaled="0"/>
                </a:gradFill>
                <a:latin typeface="+mj-lt"/>
                <a:ea typeface="Segoe UI" pitchFamily="34" charset="0"/>
                <a:cs typeface="Segoe UI" pitchFamily="34" charset="0"/>
              </a:rPr>
              <a:t>Service catalog</a:t>
            </a:r>
          </a:p>
          <a:p>
            <a:pPr marR="0" lvl="0" indent="0" algn="ctr" defTabSz="932472" fontAlgn="base">
              <a:lnSpc>
                <a:spcPct val="90000"/>
              </a:lnSpc>
              <a:spcBef>
                <a:spcPct val="0"/>
              </a:spcBef>
              <a:spcAft>
                <a:spcPts val="600"/>
              </a:spcAft>
              <a:buClrTx/>
              <a:buSzTx/>
              <a:buFontTx/>
              <a:buNone/>
              <a:tabLst/>
              <a:defRPr/>
            </a:pPr>
            <a:r>
              <a:rPr lang="en-US" sz="1050" dirty="0">
                <a:gradFill>
                  <a:gsLst>
                    <a:gs pos="0">
                      <a:srgbClr val="FFFFFF"/>
                    </a:gs>
                    <a:gs pos="100000">
                      <a:srgbClr val="FFFFFF"/>
                    </a:gs>
                  </a:gsLst>
                  <a:lin ang="5400000" scaled="0"/>
                </a:gradFill>
                <a:latin typeface="Segoe UI"/>
                <a:ea typeface="Segoe UI" pitchFamily="34" charset="0"/>
                <a:cs typeface="Segoe UI" pitchFamily="34" charset="0"/>
              </a:rPr>
              <a:t>[Service Tree]</a:t>
            </a:r>
          </a:p>
        </p:txBody>
      </p:sp>
    </p:spTree>
    <p:extLst>
      <p:ext uri="{BB962C8B-B14F-4D97-AF65-F5344CB8AC3E}">
        <p14:creationId xmlns:p14="http://schemas.microsoft.com/office/powerpoint/2010/main" val="1375183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34E37-ED14-489A-8C86-7CEFBA33543E}"/>
              </a:ext>
            </a:extLst>
          </p:cNvPr>
          <p:cNvSpPr>
            <a:spLocks noGrp="1"/>
          </p:cNvSpPr>
          <p:nvPr>
            <p:ph type="title"/>
          </p:nvPr>
        </p:nvSpPr>
        <p:spPr>
          <a:xfrm>
            <a:off x="588262" y="2319417"/>
            <a:ext cx="11021126" cy="2215991"/>
          </a:xfrm>
        </p:spPr>
        <p:txBody>
          <a:bodyPr/>
          <a:lstStyle/>
          <a:p>
            <a:r>
              <a:rPr lang="en-US" dirty="0">
                <a:gradFill>
                  <a:gsLst>
                    <a:gs pos="0">
                      <a:srgbClr val="FFFFFF"/>
                    </a:gs>
                    <a:gs pos="100000">
                      <a:srgbClr val="FFFFFF"/>
                    </a:gs>
                  </a:gsLst>
                  <a:lin ang="5400000" scaled="0"/>
                </a:gradFill>
              </a:rPr>
              <a:t>Core Services Engineering and Operations is on a journey to modernizing our engineering processes to be customer-obsessed, data-driven, speed-oriented, and quality focused. </a:t>
            </a:r>
          </a:p>
        </p:txBody>
      </p:sp>
    </p:spTree>
    <p:extLst>
      <p:ext uri="{BB962C8B-B14F-4D97-AF65-F5344CB8AC3E}">
        <p14:creationId xmlns:p14="http://schemas.microsoft.com/office/powerpoint/2010/main" val="62802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a:extLst>
              <a:ext uri="{FF2B5EF4-FFF2-40B4-BE49-F238E27FC236}">
                <a16:creationId xmlns:a16="http://schemas.microsoft.com/office/drawing/2014/main" id="{59160681-AA83-426E-9952-157A1C186560}"/>
              </a:ext>
            </a:extLst>
          </p:cNvPr>
          <p:cNvSpPr>
            <a:spLocks noGrp="1"/>
          </p:cNvSpPr>
          <p:nvPr>
            <p:ph type="title"/>
          </p:nvPr>
        </p:nvSpPr>
        <p:spPr>
          <a:xfrm>
            <a:off x="588263" y="457200"/>
            <a:ext cx="11018520" cy="553998"/>
          </a:xfrm>
        </p:spPr>
        <p:txBody>
          <a:bodyPr/>
          <a:lstStyle/>
          <a:p>
            <a:r>
              <a:rPr lang="en-US" dirty="0"/>
              <a:t>Engineering system build on Azure</a:t>
            </a:r>
          </a:p>
        </p:txBody>
      </p:sp>
      <p:sp>
        <p:nvSpPr>
          <p:cNvPr id="3" name="Text Placeholder 2">
            <a:extLst>
              <a:ext uri="{FF2B5EF4-FFF2-40B4-BE49-F238E27FC236}">
                <a16:creationId xmlns:a16="http://schemas.microsoft.com/office/drawing/2014/main" id="{2E75B1EB-B953-4D0A-BA44-1AB09EA6F5E6}"/>
              </a:ext>
            </a:extLst>
          </p:cNvPr>
          <p:cNvSpPr>
            <a:spLocks noGrp="1"/>
          </p:cNvSpPr>
          <p:nvPr>
            <p:ph type="body" sz="quarter" idx="10"/>
          </p:nvPr>
        </p:nvSpPr>
        <p:spPr>
          <a:xfrm>
            <a:off x="586390" y="1434370"/>
            <a:ext cx="11018520" cy="1199547"/>
          </a:xfrm>
        </p:spPr>
        <p:txBody>
          <a:bodyPr/>
          <a:lstStyle/>
          <a:p>
            <a:r>
              <a:rPr lang="en-US" sz="2000" dirty="0">
                <a:gradFill>
                  <a:gsLst>
                    <a:gs pos="1250">
                      <a:schemeClr val="accent2"/>
                    </a:gs>
                    <a:gs pos="100000">
                      <a:schemeClr val="accent2"/>
                    </a:gs>
                  </a:gsLst>
                  <a:lin ang="5400000" scaled="0"/>
                </a:gradFill>
                <a:latin typeface="+mj-lt"/>
              </a:rPr>
              <a:t>Overview of Azure DevOps</a:t>
            </a:r>
          </a:p>
          <a:p>
            <a:r>
              <a:rPr lang="en-US" sz="1600" dirty="0"/>
              <a:t>A suite of developer services to support teams to plan work, collaborate on code development, and build &amp; deploy applications. Developers can work in the cloud using Azure DevOps Services or on-premises using Azure DevOps Server, formerly named Visual Studio Team Foundation Server (TFS)</a:t>
            </a:r>
          </a:p>
          <a:p>
            <a:endParaRPr lang="en-US" sz="2000" dirty="0"/>
          </a:p>
        </p:txBody>
      </p:sp>
      <p:sp>
        <p:nvSpPr>
          <p:cNvPr id="7" name="TextBox 6">
            <a:extLst>
              <a:ext uri="{FF2B5EF4-FFF2-40B4-BE49-F238E27FC236}">
                <a16:creationId xmlns:a16="http://schemas.microsoft.com/office/drawing/2014/main" id="{905437AC-3C00-4A8C-81DA-E7A4BBCDADF3}"/>
              </a:ext>
            </a:extLst>
          </p:cNvPr>
          <p:cNvSpPr txBox="1"/>
          <p:nvPr/>
        </p:nvSpPr>
        <p:spPr>
          <a:xfrm>
            <a:off x="586390" y="2670633"/>
            <a:ext cx="2847254" cy="400110"/>
          </a:xfrm>
          <a:prstGeom prst="rect">
            <a:avLst/>
          </a:prstGeom>
          <a:noFill/>
        </p:spPr>
        <p:txBody>
          <a:bodyPr wrap="none" lIns="0" rtlCol="0">
            <a:spAutoFit/>
          </a:bodyPr>
          <a:lstStyle/>
          <a:p>
            <a:pPr defTabSz="932742">
              <a:spcBef>
                <a:spcPct val="20000"/>
              </a:spcBef>
              <a:buSzPct val="90000"/>
              <a:defRPr/>
            </a:pPr>
            <a:r>
              <a:rPr lang="en-US" sz="2000" dirty="0">
                <a:gradFill>
                  <a:gsLst>
                    <a:gs pos="1250">
                      <a:schemeClr val="accent2"/>
                    </a:gs>
                    <a:gs pos="100000">
                      <a:schemeClr val="accent2"/>
                    </a:gs>
                  </a:gsLst>
                  <a:lin ang="5400000" scaled="0"/>
                </a:gradFill>
                <a:latin typeface="+mj-lt"/>
                <a:cs typeface="Segoe UI" panose="020B0502040204020203" pitchFamily="34" charset="0"/>
              </a:rPr>
              <a:t>Azure DevOps Services</a:t>
            </a:r>
          </a:p>
        </p:txBody>
      </p:sp>
      <p:grpSp>
        <p:nvGrpSpPr>
          <p:cNvPr id="75" name="Group 74">
            <a:extLst>
              <a:ext uri="{FF2B5EF4-FFF2-40B4-BE49-F238E27FC236}">
                <a16:creationId xmlns:a16="http://schemas.microsoft.com/office/drawing/2014/main" id="{9DF46EF2-D626-4839-BCDC-2D2AE9AF5123}"/>
              </a:ext>
              <a:ext uri="{C183D7F6-B498-43B3-948B-1728B52AA6E4}">
                <adec:decorative xmlns:adec="http://schemas.microsoft.com/office/drawing/2017/decorative" val="1"/>
              </a:ext>
            </a:extLst>
          </p:cNvPr>
          <p:cNvGrpSpPr/>
          <p:nvPr/>
        </p:nvGrpSpPr>
        <p:grpSpPr>
          <a:xfrm>
            <a:off x="7274344" y="3090698"/>
            <a:ext cx="2103120" cy="1737115"/>
            <a:chOff x="7274344" y="3090698"/>
            <a:chExt cx="2103120" cy="1737115"/>
          </a:xfrm>
        </p:grpSpPr>
        <p:sp>
          <p:nvSpPr>
            <p:cNvPr id="52" name="Rectangle 51">
              <a:extLst>
                <a:ext uri="{FF2B5EF4-FFF2-40B4-BE49-F238E27FC236}">
                  <a16:creationId xmlns:a16="http://schemas.microsoft.com/office/drawing/2014/main" id="{CDC58556-5CB7-41E6-8857-44177EE8B411}"/>
                </a:ext>
              </a:extLst>
            </p:cNvPr>
            <p:cNvSpPr/>
            <p:nvPr/>
          </p:nvSpPr>
          <p:spPr bwMode="auto">
            <a:xfrm>
              <a:off x="7274344"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4400">
                <a:lnSpc>
                  <a:spcPct val="90000"/>
                </a:lnSpc>
              </a:pPr>
              <a:r>
                <a:rPr lang="en-US" sz="11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Provides several tools to test your apps, including manual/exploratory testing and continuous testing</a:t>
              </a:r>
              <a:endPar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30" name="TextBox 29">
              <a:extLst>
                <a:ext uri="{FF2B5EF4-FFF2-40B4-BE49-F238E27FC236}">
                  <a16:creationId xmlns:a16="http://schemas.microsoft.com/office/drawing/2014/main" id="{12013F4F-BB84-4F57-804D-59821D6FEAC7}"/>
                </a:ext>
              </a:extLst>
            </p:cNvPr>
            <p:cNvSpPr txBox="1"/>
            <p:nvPr/>
          </p:nvSpPr>
          <p:spPr>
            <a:xfrm>
              <a:off x="7996720" y="3107459"/>
              <a:ext cx="1380744" cy="685800"/>
            </a:xfrm>
            <a:prstGeom prst="rect">
              <a:avLst/>
            </a:prstGeom>
            <a:noFill/>
          </p:spPr>
          <p:txBody>
            <a:bodyPr wrap="square" rtlCol="0" anchor="ctr" anchorCtr="0">
              <a:noAutofit/>
            </a:bodyPr>
            <a:lstStyle>
              <a:defPPr>
                <a:defRPr lang="en-US"/>
              </a:defPPr>
              <a:lvl1pPr defTabSz="932742">
                <a:lnSpc>
                  <a:spcPct val="90000"/>
                </a:lnSpc>
                <a:spcBef>
                  <a:spcPts val="0"/>
                </a:spcBef>
                <a:buSzPct val="90000"/>
                <a:defRPr sz="1800">
                  <a:gradFill>
                    <a:gsLst>
                      <a:gs pos="1250">
                        <a:srgbClr val="D73B05"/>
                      </a:gs>
                      <a:gs pos="100000">
                        <a:srgbClr val="D73B05"/>
                      </a:gs>
                    </a:gsLst>
                    <a:lin ang="5400000" scaled="0"/>
                  </a:gradFill>
                  <a:latin typeface="+mj-lt"/>
                  <a:cs typeface="Segoe UI" panose="020B0502040204020203" pitchFamily="34" charset="0"/>
                </a:defRPr>
              </a:lvl1pPr>
            </a:lstStyle>
            <a:p>
              <a:r>
                <a:rPr lang="en-US" dirty="0">
                  <a:gradFill>
                    <a:gsLst>
                      <a:gs pos="1250">
                        <a:srgbClr val="6325AB"/>
                      </a:gs>
                      <a:gs pos="100000">
                        <a:srgbClr val="6325AB"/>
                      </a:gs>
                    </a:gsLst>
                    <a:lin ang="5400000" scaled="0"/>
                  </a:gradFill>
                </a:rPr>
                <a:t>Azure </a:t>
              </a:r>
              <a:br>
                <a:rPr lang="en-US" dirty="0">
                  <a:gradFill>
                    <a:gsLst>
                      <a:gs pos="1250">
                        <a:srgbClr val="6325AB"/>
                      </a:gs>
                      <a:gs pos="100000">
                        <a:srgbClr val="6325AB"/>
                      </a:gs>
                    </a:gsLst>
                    <a:lin ang="5400000" scaled="0"/>
                  </a:gradFill>
                </a:rPr>
              </a:br>
              <a:r>
                <a:rPr lang="en-US" dirty="0">
                  <a:gradFill>
                    <a:gsLst>
                      <a:gs pos="1250">
                        <a:srgbClr val="6325AB"/>
                      </a:gs>
                      <a:gs pos="100000">
                        <a:srgbClr val="6325AB"/>
                      </a:gs>
                    </a:gsLst>
                    <a:lin ang="5400000" scaled="0"/>
                  </a:gradFill>
                </a:rPr>
                <a:t>Test Plans</a:t>
              </a:r>
            </a:p>
          </p:txBody>
        </p:sp>
        <p:pic>
          <p:nvPicPr>
            <p:cNvPr id="56" name="Picture 55">
              <a:extLst>
                <a:ext uri="{FF2B5EF4-FFF2-40B4-BE49-F238E27FC236}">
                  <a16:creationId xmlns:a16="http://schemas.microsoft.com/office/drawing/2014/main" id="{F4CB0758-E714-47B8-87C6-A3809E426352}"/>
                </a:ext>
              </a:extLst>
            </p:cNvPr>
            <p:cNvPicPr>
              <a:picLocks noChangeAspect="1"/>
            </p:cNvPicPr>
            <p:nvPr/>
          </p:nvPicPr>
          <p:blipFill>
            <a:blip r:embed="rId2"/>
            <a:stretch>
              <a:fillRect/>
            </a:stretch>
          </p:blipFill>
          <p:spPr>
            <a:xfrm>
              <a:off x="7446749" y="3251677"/>
              <a:ext cx="486871" cy="494773"/>
            </a:xfrm>
            <a:prstGeom prst="rect">
              <a:avLst/>
            </a:prstGeom>
          </p:spPr>
        </p:pic>
      </p:grpSp>
      <p:grpSp>
        <p:nvGrpSpPr>
          <p:cNvPr id="73" name="Group 72">
            <a:extLst>
              <a:ext uri="{FF2B5EF4-FFF2-40B4-BE49-F238E27FC236}">
                <a16:creationId xmlns:a16="http://schemas.microsoft.com/office/drawing/2014/main" id="{96C99C1B-81E0-4FDD-B641-854C1DCBE8E8}"/>
              </a:ext>
              <a:ext uri="{C183D7F6-B498-43B3-948B-1728B52AA6E4}">
                <adec:decorative xmlns:adec="http://schemas.microsoft.com/office/drawing/2017/decorative" val="1"/>
              </a:ext>
            </a:extLst>
          </p:cNvPr>
          <p:cNvGrpSpPr/>
          <p:nvPr/>
        </p:nvGrpSpPr>
        <p:grpSpPr>
          <a:xfrm>
            <a:off x="2815708" y="3090698"/>
            <a:ext cx="2103120" cy="1737115"/>
            <a:chOff x="2815708" y="3090698"/>
            <a:chExt cx="2103120" cy="1737115"/>
          </a:xfrm>
        </p:grpSpPr>
        <p:sp>
          <p:nvSpPr>
            <p:cNvPr id="50" name="Rectangle 49">
              <a:extLst>
                <a:ext uri="{FF2B5EF4-FFF2-40B4-BE49-F238E27FC236}">
                  <a16:creationId xmlns:a16="http://schemas.microsoft.com/office/drawing/2014/main" id="{87F060A9-706B-4EBD-AB51-7BFA95BBF3CF}"/>
                </a:ext>
              </a:extLst>
            </p:cNvPr>
            <p:cNvSpPr/>
            <p:nvPr/>
          </p:nvSpPr>
          <p:spPr bwMode="auto">
            <a:xfrm>
              <a:off x="2815708"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91440" bIns="146304" numCol="1" spcCol="0" rtlCol="0" fromWordArt="0" anchor="t" anchorCtr="0" forceAA="0" compatLnSpc="1">
              <a:prstTxWarp prst="textNoShape">
                <a:avLst/>
              </a:prstTxWarp>
              <a:noAutofit/>
            </a:bodyPr>
            <a:lstStyle/>
            <a:p>
              <a:pPr defTabSz="914400">
                <a:lnSpc>
                  <a:spcPct val="90000"/>
                </a:lnSpc>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Share Maven, NPM, and NuGet packages from public and private sources and integrate package sharing into your CI/CD pipelines</a:t>
              </a:r>
            </a:p>
          </p:txBody>
        </p:sp>
        <p:sp>
          <p:nvSpPr>
            <p:cNvPr id="32" name="TextBox 31">
              <a:extLst>
                <a:ext uri="{FF2B5EF4-FFF2-40B4-BE49-F238E27FC236}">
                  <a16:creationId xmlns:a16="http://schemas.microsoft.com/office/drawing/2014/main" id="{FBDCFCE3-4749-46E9-B3FB-A2BD90FC9C60}"/>
                </a:ext>
              </a:extLst>
            </p:cNvPr>
            <p:cNvSpPr txBox="1"/>
            <p:nvPr/>
          </p:nvSpPr>
          <p:spPr>
            <a:xfrm>
              <a:off x="3538084" y="3107459"/>
              <a:ext cx="1380744" cy="685800"/>
            </a:xfrm>
            <a:prstGeom prst="rect">
              <a:avLst/>
            </a:prstGeom>
            <a:noFill/>
          </p:spPr>
          <p:txBody>
            <a:bodyPr wrap="square" rtlCol="0" anchor="ctr" anchorCtr="0">
              <a:noAutofit/>
            </a:bodyPr>
            <a:lstStyle>
              <a:defPPr>
                <a:defRPr lang="en-US"/>
              </a:defPPr>
              <a:lvl1pPr defTabSz="932742">
                <a:lnSpc>
                  <a:spcPct val="90000"/>
                </a:lnSpc>
                <a:spcBef>
                  <a:spcPts val="0"/>
                </a:spcBef>
                <a:buSzPct val="90000"/>
                <a:defRPr sz="1800">
                  <a:gradFill>
                    <a:gsLst>
                      <a:gs pos="1250">
                        <a:srgbClr val="D73B05"/>
                      </a:gs>
                      <a:gs pos="100000">
                        <a:srgbClr val="D73B05"/>
                      </a:gs>
                    </a:gsLst>
                    <a:lin ang="5400000" scaled="0"/>
                  </a:gradFill>
                  <a:latin typeface="+mj-lt"/>
                  <a:cs typeface="Segoe UI" panose="020B0502040204020203" pitchFamily="34" charset="0"/>
                </a:defRPr>
              </a:lvl1pPr>
            </a:lstStyle>
            <a:p>
              <a:r>
                <a:rPr lang="en-US" dirty="0">
                  <a:gradFill>
                    <a:gsLst>
                      <a:gs pos="1250">
                        <a:srgbClr val="D24980"/>
                      </a:gs>
                      <a:gs pos="100000">
                        <a:srgbClr val="D24980"/>
                      </a:gs>
                    </a:gsLst>
                    <a:lin ang="5400000" scaled="0"/>
                  </a:gradFill>
                </a:rPr>
                <a:t>Azure Artifacts</a:t>
              </a:r>
            </a:p>
          </p:txBody>
        </p:sp>
        <p:pic>
          <p:nvPicPr>
            <p:cNvPr id="57" name="Picture 56">
              <a:extLst>
                <a:ext uri="{FF2B5EF4-FFF2-40B4-BE49-F238E27FC236}">
                  <a16:creationId xmlns:a16="http://schemas.microsoft.com/office/drawing/2014/main" id="{1B2BF26E-6D72-4F55-A5D3-325A2C6A78B6}"/>
                </a:ext>
              </a:extLst>
            </p:cNvPr>
            <p:cNvPicPr>
              <a:picLocks noChangeAspect="1"/>
            </p:cNvPicPr>
            <p:nvPr/>
          </p:nvPicPr>
          <p:blipFill>
            <a:blip r:embed="rId3"/>
            <a:stretch>
              <a:fillRect/>
            </a:stretch>
          </p:blipFill>
          <p:spPr>
            <a:xfrm>
              <a:off x="2993934" y="3241740"/>
              <a:ext cx="514468" cy="514647"/>
            </a:xfrm>
            <a:prstGeom prst="rect">
              <a:avLst/>
            </a:prstGeom>
          </p:spPr>
        </p:pic>
      </p:grpSp>
      <p:grpSp>
        <p:nvGrpSpPr>
          <p:cNvPr id="72" name="Group 71">
            <a:extLst>
              <a:ext uri="{FF2B5EF4-FFF2-40B4-BE49-F238E27FC236}">
                <a16:creationId xmlns:a16="http://schemas.microsoft.com/office/drawing/2014/main" id="{9388C923-A1CF-49BA-A48E-55C441ECD2C1}"/>
              </a:ext>
              <a:ext uri="{C183D7F6-B498-43B3-948B-1728B52AA6E4}">
                <adec:decorative xmlns:adec="http://schemas.microsoft.com/office/drawing/2017/decorative" val="1"/>
              </a:ext>
            </a:extLst>
          </p:cNvPr>
          <p:cNvGrpSpPr/>
          <p:nvPr/>
        </p:nvGrpSpPr>
        <p:grpSpPr>
          <a:xfrm>
            <a:off x="586390" y="3090698"/>
            <a:ext cx="2103120" cy="1737115"/>
            <a:chOff x="586390" y="3090698"/>
            <a:chExt cx="2103120" cy="1737115"/>
          </a:xfrm>
        </p:grpSpPr>
        <p:sp>
          <p:nvSpPr>
            <p:cNvPr id="38" name="Rectangle 37">
              <a:extLst>
                <a:ext uri="{FF2B5EF4-FFF2-40B4-BE49-F238E27FC236}">
                  <a16:creationId xmlns:a16="http://schemas.microsoft.com/office/drawing/2014/main" id="{0FE30B3B-6108-4DDF-8C32-61586F356E9D}"/>
                </a:ext>
              </a:extLst>
            </p:cNvPr>
            <p:cNvSpPr/>
            <p:nvPr/>
          </p:nvSpPr>
          <p:spPr bwMode="auto">
            <a:xfrm>
              <a:off x="586390"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lvl="0" defTabSz="914400">
                <a:lnSpc>
                  <a:spcPct val="90000"/>
                </a:lnSpc>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Git repositories or Team Foundation Version Control (TFVC) for source control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of your code</a:t>
              </a:r>
            </a:p>
          </p:txBody>
        </p:sp>
        <p:sp>
          <p:nvSpPr>
            <p:cNvPr id="19" name="TextBox 18">
              <a:extLst>
                <a:ext uri="{FF2B5EF4-FFF2-40B4-BE49-F238E27FC236}">
                  <a16:creationId xmlns:a16="http://schemas.microsoft.com/office/drawing/2014/main" id="{70B47E1F-331C-4818-9C37-6C9C66204B20}"/>
                </a:ext>
              </a:extLst>
            </p:cNvPr>
            <p:cNvSpPr txBox="1"/>
            <p:nvPr/>
          </p:nvSpPr>
          <p:spPr>
            <a:xfrm>
              <a:off x="1309340" y="3107459"/>
              <a:ext cx="1380169" cy="685530"/>
            </a:xfrm>
            <a:prstGeom prst="rect">
              <a:avLst/>
            </a:prstGeom>
            <a:noFill/>
          </p:spPr>
          <p:txBody>
            <a:bodyPr wrap="square" rtlCol="0" anchor="ctr" anchorCtr="0">
              <a:noAutofit/>
            </a:bodyPr>
            <a:lstStyle>
              <a:defPPr>
                <a:defRPr lang="en-US"/>
              </a:defPPr>
              <a:lvl1pPr defTabSz="932742">
                <a:spcBef>
                  <a:spcPct val="20000"/>
                </a:spcBef>
                <a:buSzPct val="90000"/>
                <a:defRPr sz="2000">
                  <a:gradFill>
                    <a:gsLst>
                      <a:gs pos="1250">
                        <a:schemeClr val="accent2"/>
                      </a:gs>
                      <a:gs pos="100000">
                        <a:schemeClr val="accent2"/>
                      </a:gs>
                    </a:gsLst>
                    <a:lin ang="5400000" scaled="0"/>
                  </a:gradFill>
                  <a:latin typeface="+mj-lt"/>
                  <a:cs typeface="Segoe UI" panose="020B0502040204020203" pitchFamily="34" charset="0"/>
                </a:defRPr>
              </a:lvl1pPr>
            </a:lstStyle>
            <a:p>
              <a:pPr>
                <a:lnSpc>
                  <a:spcPct val="90000"/>
                </a:lnSpc>
                <a:spcBef>
                  <a:spcPts val="0"/>
                </a:spcBef>
              </a:pPr>
              <a:r>
                <a:rPr lang="en-US" sz="1800" dirty="0">
                  <a:gradFill>
                    <a:gsLst>
                      <a:gs pos="1250">
                        <a:srgbClr val="D73B05"/>
                      </a:gs>
                      <a:gs pos="100000">
                        <a:srgbClr val="D73B05"/>
                      </a:gs>
                    </a:gsLst>
                    <a:lin ang="5400000" scaled="0"/>
                  </a:gradFill>
                </a:rPr>
                <a:t>Azure Repos</a:t>
              </a:r>
            </a:p>
          </p:txBody>
        </p:sp>
        <p:pic>
          <p:nvPicPr>
            <p:cNvPr id="58" name="Picture 57">
              <a:extLst>
                <a:ext uri="{FF2B5EF4-FFF2-40B4-BE49-F238E27FC236}">
                  <a16:creationId xmlns:a16="http://schemas.microsoft.com/office/drawing/2014/main" id="{6B24589B-8116-42F1-8631-4B9120CAD404}"/>
                </a:ext>
              </a:extLst>
            </p:cNvPr>
            <p:cNvPicPr>
              <a:picLocks noChangeAspect="1"/>
            </p:cNvPicPr>
            <p:nvPr/>
          </p:nvPicPr>
          <p:blipFill>
            <a:blip r:embed="rId4"/>
            <a:stretch>
              <a:fillRect/>
            </a:stretch>
          </p:blipFill>
          <p:spPr>
            <a:xfrm>
              <a:off x="785891" y="3243408"/>
              <a:ext cx="456086" cy="511309"/>
            </a:xfrm>
            <a:prstGeom prst="rect">
              <a:avLst/>
            </a:prstGeom>
          </p:spPr>
        </p:pic>
      </p:grpSp>
      <p:grpSp>
        <p:nvGrpSpPr>
          <p:cNvPr id="76" name="Group 75">
            <a:extLst>
              <a:ext uri="{FF2B5EF4-FFF2-40B4-BE49-F238E27FC236}">
                <a16:creationId xmlns:a16="http://schemas.microsoft.com/office/drawing/2014/main" id="{251E861E-0438-425A-9D63-E838158AE51C}"/>
              </a:ext>
              <a:ext uri="{C183D7F6-B498-43B3-948B-1728B52AA6E4}">
                <adec:decorative xmlns:adec="http://schemas.microsoft.com/office/drawing/2017/decorative" val="1"/>
              </a:ext>
            </a:extLst>
          </p:cNvPr>
          <p:cNvGrpSpPr/>
          <p:nvPr/>
        </p:nvGrpSpPr>
        <p:grpSpPr>
          <a:xfrm>
            <a:off x="9503663" y="3090698"/>
            <a:ext cx="2103120" cy="1737115"/>
            <a:chOff x="9503663" y="3090698"/>
            <a:chExt cx="2103120" cy="1737115"/>
          </a:xfrm>
        </p:grpSpPr>
        <p:sp>
          <p:nvSpPr>
            <p:cNvPr id="53" name="Rectangle 52">
              <a:extLst>
                <a:ext uri="{FF2B5EF4-FFF2-40B4-BE49-F238E27FC236}">
                  <a16:creationId xmlns:a16="http://schemas.microsoft.com/office/drawing/2014/main" id="{2F2DC124-A405-4EAC-93B2-AE711127EDC0}"/>
                </a:ext>
              </a:extLst>
            </p:cNvPr>
            <p:cNvSpPr/>
            <p:nvPr/>
          </p:nvSpPr>
          <p:spPr bwMode="auto">
            <a:xfrm>
              <a:off x="9503663"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4400">
                <a:lnSpc>
                  <a:spcPct val="90000"/>
                </a:lnSpc>
              </a:pPr>
              <a:r>
                <a:rPr lang="en-US" sz="110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Suite of Agile tools to support planning and tracking work, code defects, and issues using Kanban and Scrum methods</a:t>
              </a:r>
              <a:endPar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endParaRPr>
            </a:p>
          </p:txBody>
        </p:sp>
        <p:sp>
          <p:nvSpPr>
            <p:cNvPr id="28" name="TextBox 27">
              <a:extLst>
                <a:ext uri="{FF2B5EF4-FFF2-40B4-BE49-F238E27FC236}">
                  <a16:creationId xmlns:a16="http://schemas.microsoft.com/office/drawing/2014/main" id="{C9FE92D1-4BBF-4E4B-BB25-7A8CD183DA25}"/>
                </a:ext>
              </a:extLst>
            </p:cNvPr>
            <p:cNvSpPr txBox="1"/>
            <p:nvPr/>
          </p:nvSpPr>
          <p:spPr>
            <a:xfrm>
              <a:off x="10226039" y="3107459"/>
              <a:ext cx="1380744" cy="685800"/>
            </a:xfrm>
            <a:prstGeom prst="rect">
              <a:avLst/>
            </a:prstGeom>
            <a:noFill/>
          </p:spPr>
          <p:txBody>
            <a:bodyPr wrap="square" rtlCol="0" anchor="ctr" anchorCtr="0">
              <a:noAutofit/>
            </a:bodyPr>
            <a:lstStyle>
              <a:defPPr>
                <a:defRPr lang="en-US"/>
              </a:defPPr>
              <a:lvl1pPr defTabSz="932742">
                <a:lnSpc>
                  <a:spcPct val="90000"/>
                </a:lnSpc>
                <a:spcBef>
                  <a:spcPts val="0"/>
                </a:spcBef>
                <a:buSzPct val="90000"/>
                <a:defRPr sz="1800">
                  <a:gradFill>
                    <a:gsLst>
                      <a:gs pos="1250">
                        <a:srgbClr val="D73B05"/>
                      </a:gs>
                      <a:gs pos="100000">
                        <a:srgbClr val="D73B05"/>
                      </a:gs>
                    </a:gsLst>
                    <a:lin ang="5400000" scaled="0"/>
                  </a:gradFill>
                  <a:latin typeface="+mj-lt"/>
                  <a:cs typeface="Segoe UI" panose="020B0502040204020203" pitchFamily="34" charset="0"/>
                </a:defRPr>
              </a:lvl1pPr>
            </a:lstStyle>
            <a:p>
              <a:r>
                <a:rPr lang="en-US" dirty="0">
                  <a:gradFill>
                    <a:gsLst>
                      <a:gs pos="1250">
                        <a:srgbClr val="1E9B84"/>
                      </a:gs>
                      <a:gs pos="100000">
                        <a:srgbClr val="1E9B84"/>
                      </a:gs>
                    </a:gsLst>
                    <a:lin ang="5400000" scaled="0"/>
                  </a:gradFill>
                </a:rPr>
                <a:t>Azure Boards</a:t>
              </a:r>
            </a:p>
          </p:txBody>
        </p:sp>
        <p:pic>
          <p:nvPicPr>
            <p:cNvPr id="59" name="Picture 58">
              <a:extLst>
                <a:ext uri="{FF2B5EF4-FFF2-40B4-BE49-F238E27FC236}">
                  <a16:creationId xmlns:a16="http://schemas.microsoft.com/office/drawing/2014/main" id="{D3B28972-F767-4434-A1D5-B9F69EF6E7C9}"/>
                </a:ext>
              </a:extLst>
            </p:cNvPr>
            <p:cNvPicPr>
              <a:picLocks noChangeAspect="1"/>
            </p:cNvPicPr>
            <p:nvPr/>
          </p:nvPicPr>
          <p:blipFill>
            <a:blip r:embed="rId5"/>
            <a:stretch>
              <a:fillRect/>
            </a:stretch>
          </p:blipFill>
          <p:spPr>
            <a:xfrm>
              <a:off x="9629434" y="3226435"/>
              <a:ext cx="545062" cy="545252"/>
            </a:xfrm>
            <a:prstGeom prst="rect">
              <a:avLst/>
            </a:prstGeom>
          </p:spPr>
        </p:pic>
      </p:grpSp>
      <p:grpSp>
        <p:nvGrpSpPr>
          <p:cNvPr id="74" name="Group 73">
            <a:extLst>
              <a:ext uri="{FF2B5EF4-FFF2-40B4-BE49-F238E27FC236}">
                <a16:creationId xmlns:a16="http://schemas.microsoft.com/office/drawing/2014/main" id="{60957947-21CF-446C-844F-25C5AC94F210}"/>
              </a:ext>
              <a:ext uri="{C183D7F6-B498-43B3-948B-1728B52AA6E4}">
                <adec:decorative xmlns:adec="http://schemas.microsoft.com/office/drawing/2017/decorative" val="1"/>
              </a:ext>
            </a:extLst>
          </p:cNvPr>
          <p:cNvGrpSpPr/>
          <p:nvPr/>
        </p:nvGrpSpPr>
        <p:grpSpPr>
          <a:xfrm>
            <a:off x="5045026" y="3090698"/>
            <a:ext cx="2103120" cy="1737115"/>
            <a:chOff x="5045026" y="3090698"/>
            <a:chExt cx="2103120" cy="1737115"/>
          </a:xfrm>
        </p:grpSpPr>
        <p:sp>
          <p:nvSpPr>
            <p:cNvPr id="51" name="Rectangle 50">
              <a:extLst>
                <a:ext uri="{FF2B5EF4-FFF2-40B4-BE49-F238E27FC236}">
                  <a16:creationId xmlns:a16="http://schemas.microsoft.com/office/drawing/2014/main" id="{01214CE5-86A5-448F-8290-90A23DE1A18E}"/>
                </a:ext>
              </a:extLst>
            </p:cNvPr>
            <p:cNvSpPr/>
            <p:nvPr/>
          </p:nvSpPr>
          <p:spPr bwMode="auto">
            <a:xfrm>
              <a:off x="5045026" y="3090698"/>
              <a:ext cx="2103120" cy="173711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t" anchorCtr="0" forceAA="0" compatLnSpc="1">
              <a:prstTxWarp prst="textNoShape">
                <a:avLst/>
              </a:prstTxWarp>
              <a:noAutofit/>
            </a:bodyPr>
            <a:lstStyle/>
            <a:p>
              <a:pPr defTabSz="914400">
                <a:lnSpc>
                  <a:spcPct val="90000"/>
                </a:lnSpc>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Build and release services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to support continuous integration and delivery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of your apps</a:t>
              </a:r>
            </a:p>
          </p:txBody>
        </p:sp>
        <p:sp>
          <p:nvSpPr>
            <p:cNvPr id="25" name="TextBox 24">
              <a:extLst>
                <a:ext uri="{FF2B5EF4-FFF2-40B4-BE49-F238E27FC236}">
                  <a16:creationId xmlns:a16="http://schemas.microsoft.com/office/drawing/2014/main" id="{DD5AE8CC-E7E1-4B4E-A08C-88D168385425}"/>
                </a:ext>
              </a:extLst>
            </p:cNvPr>
            <p:cNvSpPr txBox="1"/>
            <p:nvPr/>
          </p:nvSpPr>
          <p:spPr>
            <a:xfrm>
              <a:off x="5767402" y="3107459"/>
              <a:ext cx="1380744" cy="685800"/>
            </a:xfrm>
            <a:prstGeom prst="rect">
              <a:avLst/>
            </a:prstGeom>
            <a:noFill/>
          </p:spPr>
          <p:txBody>
            <a:bodyPr wrap="square" rtlCol="0" anchor="ctr" anchorCtr="0">
              <a:noAutofit/>
            </a:bodyPr>
            <a:lstStyle>
              <a:defPPr>
                <a:defRPr lang="en-US"/>
              </a:defPPr>
              <a:lvl1pPr defTabSz="932742">
                <a:lnSpc>
                  <a:spcPct val="90000"/>
                </a:lnSpc>
                <a:spcBef>
                  <a:spcPts val="0"/>
                </a:spcBef>
                <a:buSzPct val="90000"/>
                <a:defRPr sz="1800">
                  <a:gradFill>
                    <a:gsLst>
                      <a:gs pos="1250">
                        <a:srgbClr val="D73B05"/>
                      </a:gs>
                      <a:gs pos="100000">
                        <a:srgbClr val="D73B05"/>
                      </a:gs>
                    </a:gsLst>
                    <a:lin ang="5400000" scaled="0"/>
                  </a:gradFill>
                  <a:latin typeface="+mj-lt"/>
                  <a:cs typeface="Segoe UI" panose="020B0502040204020203" pitchFamily="34" charset="0"/>
                </a:defRPr>
              </a:lvl1pPr>
            </a:lstStyle>
            <a:p>
              <a:r>
                <a:rPr lang="en-US" dirty="0">
                  <a:gradFill>
                    <a:gsLst>
                      <a:gs pos="1250">
                        <a:srgbClr val="2E5DC6"/>
                      </a:gs>
                      <a:gs pos="100000">
                        <a:srgbClr val="2E5DC6"/>
                      </a:gs>
                    </a:gsLst>
                    <a:lin ang="5400000" scaled="0"/>
                  </a:gradFill>
                </a:rPr>
                <a:t>Azure Pipelines</a:t>
              </a:r>
            </a:p>
          </p:txBody>
        </p:sp>
        <p:pic>
          <p:nvPicPr>
            <p:cNvPr id="60" name="Picture 59">
              <a:extLst>
                <a:ext uri="{FF2B5EF4-FFF2-40B4-BE49-F238E27FC236}">
                  <a16:creationId xmlns:a16="http://schemas.microsoft.com/office/drawing/2014/main" id="{6227140E-F443-48C3-835F-F232C0CA7AC0}"/>
                </a:ext>
              </a:extLst>
            </p:cNvPr>
            <p:cNvPicPr>
              <a:picLocks noChangeAspect="1"/>
            </p:cNvPicPr>
            <p:nvPr/>
          </p:nvPicPr>
          <p:blipFill>
            <a:blip r:embed="rId6"/>
            <a:stretch>
              <a:fillRect/>
            </a:stretch>
          </p:blipFill>
          <p:spPr>
            <a:xfrm>
              <a:off x="5179752" y="3205134"/>
              <a:ext cx="587650" cy="587855"/>
            </a:xfrm>
            <a:prstGeom prst="rect">
              <a:avLst/>
            </a:prstGeom>
          </p:spPr>
        </p:pic>
      </p:grpSp>
      <p:sp>
        <p:nvSpPr>
          <p:cNvPr id="33" name="Rectangle 32">
            <a:extLst>
              <a:ext uri="{FF2B5EF4-FFF2-40B4-BE49-F238E27FC236}">
                <a16:creationId xmlns:a16="http://schemas.microsoft.com/office/drawing/2014/main" id="{E68AC308-B2A3-49C4-A2BA-AEAD79BEA009}"/>
              </a:ext>
            </a:extLst>
          </p:cNvPr>
          <p:cNvSpPr/>
          <p:nvPr/>
        </p:nvSpPr>
        <p:spPr>
          <a:xfrm>
            <a:off x="586390" y="4887652"/>
            <a:ext cx="3281411" cy="400110"/>
          </a:xfrm>
          <a:prstGeom prst="rect">
            <a:avLst/>
          </a:prstGeom>
        </p:spPr>
        <p:txBody>
          <a:bodyPr wrap="none" lIns="0">
            <a:spAutoFit/>
          </a:bodyPr>
          <a:lstStyle/>
          <a:p>
            <a:pPr marR="0" lvl="0" indent="0" defTabSz="932742" fontAlgn="auto">
              <a:lnSpc>
                <a:spcPct val="100000"/>
              </a:lnSpc>
              <a:spcBef>
                <a:spcPct val="20000"/>
              </a:spcBef>
              <a:spcAft>
                <a:spcPts val="300"/>
              </a:spcAft>
              <a:buClrTx/>
              <a:buSzPct val="90000"/>
              <a:buFontTx/>
              <a:buNone/>
              <a:tabLst/>
              <a:defRPr/>
            </a:pPr>
            <a:r>
              <a:rPr lang="en-US" sz="2000" dirty="0">
                <a:gradFill>
                  <a:gsLst>
                    <a:gs pos="1250">
                      <a:schemeClr val="accent2"/>
                    </a:gs>
                    <a:gs pos="100000">
                      <a:schemeClr val="accent2"/>
                    </a:gs>
                  </a:gsLst>
                  <a:lin ang="5400000" scaled="0"/>
                </a:gradFill>
                <a:latin typeface="+mj-lt"/>
                <a:cs typeface="Segoe UI" panose="020B0502040204020203" pitchFamily="34" charset="0"/>
              </a:rPr>
              <a:t>Reporting and Social Tools</a:t>
            </a:r>
          </a:p>
        </p:txBody>
      </p:sp>
      <p:grpSp>
        <p:nvGrpSpPr>
          <p:cNvPr id="70" name="Group 69">
            <a:extLst>
              <a:ext uri="{FF2B5EF4-FFF2-40B4-BE49-F238E27FC236}">
                <a16:creationId xmlns:a16="http://schemas.microsoft.com/office/drawing/2014/main" id="{1B36C033-05C7-42E5-9A13-41135B916FD0}"/>
              </a:ext>
              <a:ext uri="{C183D7F6-B498-43B3-948B-1728B52AA6E4}">
                <adec:decorative xmlns:adec="http://schemas.microsoft.com/office/drawing/2017/decorative" val="1"/>
              </a:ext>
            </a:extLst>
          </p:cNvPr>
          <p:cNvGrpSpPr/>
          <p:nvPr/>
        </p:nvGrpSpPr>
        <p:grpSpPr>
          <a:xfrm>
            <a:off x="584200" y="5309843"/>
            <a:ext cx="2608230" cy="957607"/>
            <a:chOff x="584200" y="5309843"/>
            <a:chExt cx="2608230" cy="957607"/>
          </a:xfrm>
        </p:grpSpPr>
        <p:sp>
          <p:nvSpPr>
            <p:cNvPr id="43" name="Rectangle 42">
              <a:extLst>
                <a:ext uri="{FF2B5EF4-FFF2-40B4-BE49-F238E27FC236}">
                  <a16:creationId xmlns:a16="http://schemas.microsoft.com/office/drawing/2014/main" id="{2AA7CA26-31C4-4EE4-8AE8-30C212F006D6}"/>
                </a:ext>
              </a:extLst>
            </p:cNvPr>
            <p:cNvSpPr/>
            <p:nvPr/>
          </p:nvSpPr>
          <p:spPr>
            <a:xfrm>
              <a:off x="586390" y="5309843"/>
              <a:ext cx="2606040" cy="957607"/>
            </a:xfrm>
            <a:prstGeom prst="rect">
              <a:avLst/>
            </a:prstGeom>
          </p:spPr>
          <p:txBody>
            <a:bodyPr wrap="square" lIns="182880">
              <a:noAutofit/>
            </a:bodyPr>
            <a:lstStyle/>
            <a:p>
              <a:pPr defTabSz="914400">
                <a:lnSpc>
                  <a:spcPct val="90000"/>
                </a:lnSpc>
                <a:spcAft>
                  <a:spcPts val="600"/>
                </a:spcAft>
                <a:defRPr/>
              </a:pPr>
              <a:r>
                <a:rPr lang="en-US" sz="1800" dirty="0">
                  <a:gradFill>
                    <a:gsLst>
                      <a:gs pos="1250">
                        <a:schemeClr val="tx2"/>
                      </a:gs>
                      <a:gs pos="100000">
                        <a:schemeClr val="tx2"/>
                      </a:gs>
                    </a:gsLst>
                    <a:lin ang="5400000" scaled="0"/>
                  </a:gradFill>
                  <a:latin typeface="+mj-lt"/>
                  <a:cs typeface="Segoe UI" panose="020B0502040204020203" pitchFamily="34" charset="0"/>
                </a:rPr>
                <a:t>Reporting</a:t>
              </a:r>
            </a:p>
            <a:p>
              <a:pPr marR="0" lvl="0" indent="0" defTabSz="914400" fontAlgn="auto">
                <a:lnSpc>
                  <a:spcPct val="90000"/>
                </a:lnSpc>
                <a:spcAft>
                  <a:spcPts val="600"/>
                </a:spcAft>
                <a:buClrTx/>
                <a:buSzTx/>
                <a:buFontTx/>
                <a:buNone/>
                <a:tabLst/>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Make data driven decisions and deliver value to customers faster using dashboards, charts and reports</a:t>
              </a:r>
            </a:p>
          </p:txBody>
        </p:sp>
        <p:cxnSp>
          <p:nvCxnSpPr>
            <p:cNvPr id="63" name="Straight Connector 62">
              <a:extLst>
                <a:ext uri="{FF2B5EF4-FFF2-40B4-BE49-F238E27FC236}">
                  <a16:creationId xmlns:a16="http://schemas.microsoft.com/office/drawing/2014/main" id="{99D85DEE-781A-4FB7-B76B-B97ACFEAB6B2}"/>
                </a:ext>
              </a:extLst>
            </p:cNvPr>
            <p:cNvCxnSpPr/>
            <p:nvPr/>
          </p:nvCxnSpPr>
          <p:spPr>
            <a:xfrm>
              <a:off x="584200" y="5309843"/>
              <a:ext cx="0" cy="957607"/>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28972642-4765-4B05-A8BE-511047D24D5A}"/>
              </a:ext>
              <a:ext uri="{C183D7F6-B498-43B3-948B-1728B52AA6E4}">
                <adec:decorative xmlns:adec="http://schemas.microsoft.com/office/drawing/2017/decorative" val="1"/>
              </a:ext>
            </a:extLst>
          </p:cNvPr>
          <p:cNvGrpSpPr/>
          <p:nvPr/>
        </p:nvGrpSpPr>
        <p:grpSpPr>
          <a:xfrm>
            <a:off x="3391174" y="5309843"/>
            <a:ext cx="2606040" cy="957607"/>
            <a:chOff x="3391174" y="5309843"/>
            <a:chExt cx="2606040" cy="957607"/>
          </a:xfrm>
        </p:grpSpPr>
        <p:sp>
          <p:nvSpPr>
            <p:cNvPr id="44" name="Rectangle 43">
              <a:extLst>
                <a:ext uri="{FF2B5EF4-FFF2-40B4-BE49-F238E27FC236}">
                  <a16:creationId xmlns:a16="http://schemas.microsoft.com/office/drawing/2014/main" id="{5E9DB594-74BC-42BB-8463-0ADD7ECE4ADD}"/>
                </a:ext>
              </a:extLst>
            </p:cNvPr>
            <p:cNvSpPr/>
            <p:nvPr/>
          </p:nvSpPr>
          <p:spPr>
            <a:xfrm>
              <a:off x="3391174" y="5309843"/>
              <a:ext cx="2606040" cy="957607"/>
            </a:xfrm>
            <a:prstGeom prst="rect">
              <a:avLst/>
            </a:prstGeom>
          </p:spPr>
          <p:txBody>
            <a:bodyPr wrap="square" lIns="182880" rIns="91440">
              <a:noAutofit/>
            </a:bodyPr>
            <a:lstStyle/>
            <a:p>
              <a:pPr defTabSz="914400">
                <a:lnSpc>
                  <a:spcPct val="90000"/>
                </a:lnSpc>
                <a:spcAft>
                  <a:spcPts val="600"/>
                </a:spcAft>
                <a:defRPr/>
              </a:pPr>
              <a:r>
                <a:rPr lang="en-US" sz="1800" dirty="0">
                  <a:gradFill>
                    <a:gsLst>
                      <a:gs pos="1250">
                        <a:schemeClr val="tx2"/>
                      </a:gs>
                      <a:gs pos="100000">
                        <a:schemeClr val="tx2"/>
                      </a:gs>
                    </a:gsLst>
                    <a:lin ang="5400000" scaled="0"/>
                  </a:gradFill>
                  <a:latin typeface="+mj-lt"/>
                  <a:cs typeface="Segoe UI" panose="020B0502040204020203" pitchFamily="34" charset="0"/>
                </a:rPr>
                <a:t>Wikis</a:t>
              </a:r>
            </a:p>
            <a:p>
              <a:pPr defTabSz="914400">
                <a:lnSpc>
                  <a:spcPct val="90000"/>
                </a:lnSpc>
                <a:spcAft>
                  <a:spcPts val="600"/>
                </a:spcAft>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Share information with our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team and stakeholders</a:t>
              </a:r>
            </a:p>
          </p:txBody>
        </p:sp>
        <p:cxnSp>
          <p:nvCxnSpPr>
            <p:cNvPr id="64" name="Straight Connector 63">
              <a:extLst>
                <a:ext uri="{FF2B5EF4-FFF2-40B4-BE49-F238E27FC236}">
                  <a16:creationId xmlns:a16="http://schemas.microsoft.com/office/drawing/2014/main" id="{DF0A867F-9452-4103-BD82-7D7B3A9F596A}"/>
                </a:ext>
              </a:extLst>
            </p:cNvPr>
            <p:cNvCxnSpPr/>
            <p:nvPr/>
          </p:nvCxnSpPr>
          <p:spPr>
            <a:xfrm>
              <a:off x="3391174" y="5309843"/>
              <a:ext cx="0" cy="957607"/>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id="{393B4E93-23EC-483D-A9DA-CC7C3F54DB9E}"/>
              </a:ext>
              <a:ext uri="{C183D7F6-B498-43B3-948B-1728B52AA6E4}">
                <adec:decorative xmlns:adec="http://schemas.microsoft.com/office/drawing/2017/decorative" val="1"/>
              </a:ext>
            </a:extLst>
          </p:cNvPr>
          <p:cNvGrpSpPr/>
          <p:nvPr/>
        </p:nvGrpSpPr>
        <p:grpSpPr>
          <a:xfrm>
            <a:off x="6195958" y="5309843"/>
            <a:ext cx="2606040" cy="957607"/>
            <a:chOff x="6195958" y="5309843"/>
            <a:chExt cx="2606040" cy="957607"/>
          </a:xfrm>
        </p:grpSpPr>
        <p:sp>
          <p:nvSpPr>
            <p:cNvPr id="45" name="Rectangle 44">
              <a:extLst>
                <a:ext uri="{FF2B5EF4-FFF2-40B4-BE49-F238E27FC236}">
                  <a16:creationId xmlns:a16="http://schemas.microsoft.com/office/drawing/2014/main" id="{56960A05-871B-4937-A6B5-B7B70D782914}"/>
                </a:ext>
              </a:extLst>
            </p:cNvPr>
            <p:cNvSpPr/>
            <p:nvPr/>
          </p:nvSpPr>
          <p:spPr>
            <a:xfrm>
              <a:off x="6195958" y="5309843"/>
              <a:ext cx="2606040" cy="957607"/>
            </a:xfrm>
            <a:prstGeom prst="rect">
              <a:avLst/>
            </a:prstGeom>
          </p:spPr>
          <p:txBody>
            <a:bodyPr wrap="square" lIns="182880" rIns="91440">
              <a:noAutofit/>
            </a:bodyPr>
            <a:lstStyle/>
            <a:p>
              <a:pPr defTabSz="914400">
                <a:lnSpc>
                  <a:spcPct val="90000"/>
                </a:lnSpc>
                <a:spcAft>
                  <a:spcPts val="600"/>
                </a:spcAft>
                <a:defRPr/>
              </a:pPr>
              <a:r>
                <a:rPr lang="en-US" sz="1800" dirty="0">
                  <a:gradFill>
                    <a:gsLst>
                      <a:gs pos="1250">
                        <a:schemeClr val="tx2"/>
                      </a:gs>
                      <a:gs pos="100000">
                        <a:schemeClr val="tx2"/>
                      </a:gs>
                    </a:gsLst>
                    <a:lin ang="5400000" scaled="0"/>
                  </a:gradFill>
                  <a:latin typeface="+mj-lt"/>
                  <a:cs typeface="Segoe UI" panose="020B0502040204020203" pitchFamily="34" charset="0"/>
                </a:rPr>
                <a:t>Notifications</a:t>
              </a:r>
            </a:p>
            <a:p>
              <a:pPr marR="0" lvl="0" indent="0" defTabSz="914400" fontAlgn="auto">
                <a:lnSpc>
                  <a:spcPct val="90000"/>
                </a:lnSpc>
                <a:spcAft>
                  <a:spcPts val="600"/>
                </a:spcAft>
                <a:buClrTx/>
                <a:buSzTx/>
                <a:buFontTx/>
                <a:buNone/>
                <a:tabLst/>
                <a:defRPr/>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Subscribe to events such as code changes, build completions or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changes to work items</a:t>
              </a:r>
            </a:p>
          </p:txBody>
        </p:sp>
        <p:cxnSp>
          <p:nvCxnSpPr>
            <p:cNvPr id="65" name="Straight Connector 64">
              <a:extLst>
                <a:ext uri="{FF2B5EF4-FFF2-40B4-BE49-F238E27FC236}">
                  <a16:creationId xmlns:a16="http://schemas.microsoft.com/office/drawing/2014/main" id="{22DB2A20-3288-443F-8947-8E1F3E6FFF0D}"/>
                </a:ext>
              </a:extLst>
            </p:cNvPr>
            <p:cNvCxnSpPr/>
            <p:nvPr/>
          </p:nvCxnSpPr>
          <p:spPr>
            <a:xfrm>
              <a:off x="6195958" y="5309843"/>
              <a:ext cx="0" cy="957607"/>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1843DA13-8C0E-45A0-B30B-10B898144259}"/>
              </a:ext>
              <a:ext uri="{C183D7F6-B498-43B3-948B-1728B52AA6E4}">
                <adec:decorative xmlns:adec="http://schemas.microsoft.com/office/drawing/2017/decorative" val="1"/>
              </a:ext>
            </a:extLst>
          </p:cNvPr>
          <p:cNvGrpSpPr/>
          <p:nvPr/>
        </p:nvGrpSpPr>
        <p:grpSpPr>
          <a:xfrm>
            <a:off x="9000743" y="5309843"/>
            <a:ext cx="2606040" cy="957607"/>
            <a:chOff x="9000743" y="5309843"/>
            <a:chExt cx="2606040" cy="957607"/>
          </a:xfrm>
        </p:grpSpPr>
        <p:sp>
          <p:nvSpPr>
            <p:cNvPr id="46" name="Rectangle 45">
              <a:extLst>
                <a:ext uri="{FF2B5EF4-FFF2-40B4-BE49-F238E27FC236}">
                  <a16:creationId xmlns:a16="http://schemas.microsoft.com/office/drawing/2014/main" id="{FF0198E0-6217-43FB-991E-F429349344DE}"/>
                </a:ext>
              </a:extLst>
            </p:cNvPr>
            <p:cNvSpPr/>
            <p:nvPr/>
          </p:nvSpPr>
          <p:spPr>
            <a:xfrm>
              <a:off x="9000743" y="5309843"/>
              <a:ext cx="2606040" cy="957607"/>
            </a:xfrm>
            <a:prstGeom prst="rect">
              <a:avLst/>
            </a:prstGeom>
          </p:spPr>
          <p:txBody>
            <a:bodyPr wrap="square" lIns="182880" rIns="91440">
              <a:noAutofit/>
            </a:bodyPr>
            <a:lstStyle/>
            <a:p>
              <a:pPr defTabSz="914400">
                <a:lnSpc>
                  <a:spcPct val="90000"/>
                </a:lnSpc>
                <a:spcAft>
                  <a:spcPts val="600"/>
                </a:spcAft>
                <a:defRPr/>
              </a:pPr>
              <a:r>
                <a:rPr lang="en-US" sz="1800" dirty="0">
                  <a:gradFill>
                    <a:gsLst>
                      <a:gs pos="1250">
                        <a:schemeClr val="tx2"/>
                      </a:gs>
                      <a:gs pos="100000">
                        <a:schemeClr val="tx2"/>
                      </a:gs>
                    </a:gsLst>
                    <a:lin ang="5400000" scaled="0"/>
                  </a:gradFill>
                  <a:latin typeface="+mj-lt"/>
                  <a:cs typeface="Segoe UI" panose="020B0502040204020203" pitchFamily="34" charset="0"/>
                </a:rPr>
                <a:t>Public projects</a:t>
              </a:r>
            </a:p>
            <a:p>
              <a:pPr defTabSz="914400">
                <a:lnSpc>
                  <a:spcPct val="90000"/>
                </a:lnSpc>
                <a:spcAft>
                  <a:spcPts val="600"/>
                </a:spcAft>
              </a:pP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Create an open source project </a:t>
              </a:r>
              <a:b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br>
              <a:r>
                <a:rPr lang="en-US" sz="11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or make an existing project public</a:t>
              </a:r>
            </a:p>
          </p:txBody>
        </p:sp>
        <p:cxnSp>
          <p:nvCxnSpPr>
            <p:cNvPr id="66" name="Straight Connector 65">
              <a:extLst>
                <a:ext uri="{FF2B5EF4-FFF2-40B4-BE49-F238E27FC236}">
                  <a16:creationId xmlns:a16="http://schemas.microsoft.com/office/drawing/2014/main" id="{C80EC161-3908-4699-959D-A116BBA21695}"/>
                </a:ext>
              </a:extLst>
            </p:cNvPr>
            <p:cNvCxnSpPr/>
            <p:nvPr/>
          </p:nvCxnSpPr>
          <p:spPr>
            <a:xfrm>
              <a:off x="9000743" y="5309843"/>
              <a:ext cx="0" cy="957607"/>
            </a:xfrm>
            <a:prstGeom prst="line">
              <a:avLst/>
            </a:prstGeom>
            <a:ln w="15875">
              <a:solidFill>
                <a:schemeClr val="bg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606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35" presetClass="path" presetSubtype="0" decel="100000" fill="hold" grpId="1" nodeType="withEffect">
                                  <p:stCondLst>
                                    <p:cond delay="0"/>
                                  </p:stCondLst>
                                  <p:childTnLst>
                                    <p:animMotion origin="layout" path="M 2.08333E-7 2.22222E-6 L -0.0319 2.22222E-6 " pathEditMode="relative" rAng="0" ptsTypes="AA">
                                      <p:cBhvr>
                                        <p:cTn id="9" dur="650" spd="-100000" fill="hold"/>
                                        <p:tgtEl>
                                          <p:spTgt spid="3"/>
                                        </p:tgtEl>
                                        <p:attrNameLst>
                                          <p:attrName>ppt_x</p:attrName>
                                          <p:attrName>ppt_y</p:attrName>
                                        </p:attrNameLst>
                                      </p:cBhvr>
                                      <p:rCtr x="-1602" y="0"/>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35" presetClass="path" presetSubtype="0" decel="100000" fill="hold" grpId="1" nodeType="withEffect">
                                  <p:stCondLst>
                                    <p:cond delay="0"/>
                                  </p:stCondLst>
                                  <p:childTnLst>
                                    <p:animMotion origin="layout" path="M 2.08333E-7 2.22222E-6 L -0.0319 2.22222E-6 " pathEditMode="relative" rAng="0" ptsTypes="AA">
                                      <p:cBhvr>
                                        <p:cTn id="16" dur="650" spd="-100000" fill="hold"/>
                                        <p:tgtEl>
                                          <p:spTgt spid="7"/>
                                        </p:tgtEl>
                                        <p:attrNameLst>
                                          <p:attrName>ppt_x</p:attrName>
                                          <p:attrName>ppt_y</p:attrName>
                                        </p:attrNameLst>
                                      </p:cBhvr>
                                      <p:rCtr x="-1602" y="0"/>
                                    </p:animMotion>
                                  </p:childTnLst>
                                </p:cTn>
                              </p:par>
                              <p:par>
                                <p:cTn id="17" presetID="10" presetClass="entr" presetSubtype="0" fill="hold" nodeType="withEffect">
                                  <p:stCondLst>
                                    <p:cond delay="20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500"/>
                                        <p:tgtEl>
                                          <p:spTgt spid="72"/>
                                        </p:tgtEl>
                                      </p:cBhvr>
                                    </p:animEffect>
                                  </p:childTnLst>
                                </p:cTn>
                              </p:par>
                              <p:par>
                                <p:cTn id="20" presetID="42" presetClass="path" presetSubtype="0" decel="100000" fill="hold" nodeType="withEffect">
                                  <p:stCondLst>
                                    <p:cond delay="200"/>
                                  </p:stCondLst>
                                  <p:childTnLst>
                                    <p:animMotion origin="layout" path="M -4.79167E-6 -4.81481E-6 L -4.79167E-6 0.0375 " pathEditMode="relative" rAng="0" ptsTypes="AA">
                                      <p:cBhvr>
                                        <p:cTn id="21" dur="650" spd="-100000" fill="hold"/>
                                        <p:tgtEl>
                                          <p:spTgt spid="72"/>
                                        </p:tgtEl>
                                        <p:attrNameLst>
                                          <p:attrName>ppt_x</p:attrName>
                                          <p:attrName>ppt_y</p:attrName>
                                        </p:attrNameLst>
                                      </p:cBhvr>
                                      <p:rCtr x="0" y="1875"/>
                                    </p:animMotion>
                                  </p:childTnLst>
                                </p:cTn>
                              </p:par>
                              <p:par>
                                <p:cTn id="22" presetID="10" presetClass="entr" presetSubtype="0" fill="hold" nodeType="withEffect">
                                  <p:stCondLst>
                                    <p:cond delay="400"/>
                                  </p:stCondLst>
                                  <p:childTnLst>
                                    <p:set>
                                      <p:cBhvr>
                                        <p:cTn id="23" dur="1" fill="hold">
                                          <p:stCondLst>
                                            <p:cond delay="0"/>
                                          </p:stCondLst>
                                        </p:cTn>
                                        <p:tgtEl>
                                          <p:spTgt spid="73"/>
                                        </p:tgtEl>
                                        <p:attrNameLst>
                                          <p:attrName>style.visibility</p:attrName>
                                        </p:attrNameLst>
                                      </p:cBhvr>
                                      <p:to>
                                        <p:strVal val="visible"/>
                                      </p:to>
                                    </p:set>
                                    <p:animEffect transition="in" filter="fade">
                                      <p:cBhvr>
                                        <p:cTn id="24" dur="500"/>
                                        <p:tgtEl>
                                          <p:spTgt spid="73"/>
                                        </p:tgtEl>
                                      </p:cBhvr>
                                    </p:animEffect>
                                  </p:childTnLst>
                                </p:cTn>
                              </p:par>
                              <p:par>
                                <p:cTn id="25" presetID="42" presetClass="path" presetSubtype="0" decel="100000" fill="hold" nodeType="withEffect">
                                  <p:stCondLst>
                                    <p:cond delay="400"/>
                                  </p:stCondLst>
                                  <p:childTnLst>
                                    <p:animMotion origin="layout" path="M -4.79167E-6 -4.81481E-6 L -4.79167E-6 0.0375 " pathEditMode="relative" rAng="0" ptsTypes="AA">
                                      <p:cBhvr>
                                        <p:cTn id="26" dur="650" spd="-100000" fill="hold"/>
                                        <p:tgtEl>
                                          <p:spTgt spid="73"/>
                                        </p:tgtEl>
                                        <p:attrNameLst>
                                          <p:attrName>ppt_x</p:attrName>
                                          <p:attrName>ppt_y</p:attrName>
                                        </p:attrNameLst>
                                      </p:cBhvr>
                                      <p:rCtr x="0" y="1875"/>
                                    </p:animMotion>
                                  </p:childTnLst>
                                </p:cTn>
                              </p:par>
                              <p:par>
                                <p:cTn id="27" presetID="10" presetClass="entr" presetSubtype="0" fill="hold" nodeType="withEffect">
                                  <p:stCondLst>
                                    <p:cond delay="60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childTnLst>
                                </p:cTn>
                              </p:par>
                              <p:par>
                                <p:cTn id="30" presetID="42" presetClass="path" presetSubtype="0" decel="100000" fill="hold" nodeType="withEffect">
                                  <p:stCondLst>
                                    <p:cond delay="600"/>
                                  </p:stCondLst>
                                  <p:childTnLst>
                                    <p:animMotion origin="layout" path="M -4.79167E-6 -4.81481E-6 L -4.79167E-6 0.0375 " pathEditMode="relative" rAng="0" ptsTypes="AA">
                                      <p:cBhvr>
                                        <p:cTn id="31" dur="650" spd="-100000" fill="hold"/>
                                        <p:tgtEl>
                                          <p:spTgt spid="74"/>
                                        </p:tgtEl>
                                        <p:attrNameLst>
                                          <p:attrName>ppt_x</p:attrName>
                                          <p:attrName>ppt_y</p:attrName>
                                        </p:attrNameLst>
                                      </p:cBhvr>
                                      <p:rCtr x="0" y="1875"/>
                                    </p:animMotion>
                                  </p:childTnLst>
                                </p:cTn>
                              </p:par>
                              <p:par>
                                <p:cTn id="32" presetID="10" presetClass="entr" presetSubtype="0" fill="hold" nodeType="withEffect">
                                  <p:stCondLst>
                                    <p:cond delay="800"/>
                                  </p:stCondLst>
                                  <p:childTnLst>
                                    <p:set>
                                      <p:cBhvr>
                                        <p:cTn id="33" dur="1" fill="hold">
                                          <p:stCondLst>
                                            <p:cond delay="0"/>
                                          </p:stCondLst>
                                        </p:cTn>
                                        <p:tgtEl>
                                          <p:spTgt spid="75"/>
                                        </p:tgtEl>
                                        <p:attrNameLst>
                                          <p:attrName>style.visibility</p:attrName>
                                        </p:attrNameLst>
                                      </p:cBhvr>
                                      <p:to>
                                        <p:strVal val="visible"/>
                                      </p:to>
                                    </p:set>
                                    <p:animEffect transition="in" filter="fade">
                                      <p:cBhvr>
                                        <p:cTn id="34" dur="500"/>
                                        <p:tgtEl>
                                          <p:spTgt spid="75"/>
                                        </p:tgtEl>
                                      </p:cBhvr>
                                    </p:animEffect>
                                  </p:childTnLst>
                                </p:cTn>
                              </p:par>
                              <p:par>
                                <p:cTn id="35" presetID="42" presetClass="path" presetSubtype="0" decel="100000" fill="hold" nodeType="withEffect">
                                  <p:stCondLst>
                                    <p:cond delay="800"/>
                                  </p:stCondLst>
                                  <p:childTnLst>
                                    <p:animMotion origin="layout" path="M -4.79167E-6 -4.81481E-6 L -4.79167E-6 0.0375 " pathEditMode="relative" rAng="0" ptsTypes="AA">
                                      <p:cBhvr>
                                        <p:cTn id="36" dur="650" spd="-100000" fill="hold"/>
                                        <p:tgtEl>
                                          <p:spTgt spid="75"/>
                                        </p:tgtEl>
                                        <p:attrNameLst>
                                          <p:attrName>ppt_x</p:attrName>
                                          <p:attrName>ppt_y</p:attrName>
                                        </p:attrNameLst>
                                      </p:cBhvr>
                                      <p:rCtr x="0" y="1875"/>
                                    </p:animMotion>
                                  </p:childTnLst>
                                </p:cTn>
                              </p:par>
                              <p:par>
                                <p:cTn id="37" presetID="10" presetClass="entr" presetSubtype="0" fill="hold" nodeType="withEffect">
                                  <p:stCondLst>
                                    <p:cond delay="1000"/>
                                  </p:stCondLst>
                                  <p:childTnLst>
                                    <p:set>
                                      <p:cBhvr>
                                        <p:cTn id="38" dur="1" fill="hold">
                                          <p:stCondLst>
                                            <p:cond delay="0"/>
                                          </p:stCondLst>
                                        </p:cTn>
                                        <p:tgtEl>
                                          <p:spTgt spid="76"/>
                                        </p:tgtEl>
                                        <p:attrNameLst>
                                          <p:attrName>style.visibility</p:attrName>
                                        </p:attrNameLst>
                                      </p:cBhvr>
                                      <p:to>
                                        <p:strVal val="visible"/>
                                      </p:to>
                                    </p:set>
                                    <p:animEffect transition="in" filter="fade">
                                      <p:cBhvr>
                                        <p:cTn id="39" dur="500"/>
                                        <p:tgtEl>
                                          <p:spTgt spid="76"/>
                                        </p:tgtEl>
                                      </p:cBhvr>
                                    </p:animEffect>
                                  </p:childTnLst>
                                </p:cTn>
                              </p:par>
                              <p:par>
                                <p:cTn id="40" presetID="42" presetClass="path" presetSubtype="0" decel="100000" fill="hold" nodeType="withEffect">
                                  <p:stCondLst>
                                    <p:cond delay="1000"/>
                                  </p:stCondLst>
                                  <p:childTnLst>
                                    <p:animMotion origin="layout" path="M -4.79167E-6 -4.81481E-6 L -4.79167E-6 0.0375 " pathEditMode="relative" rAng="0" ptsTypes="AA">
                                      <p:cBhvr>
                                        <p:cTn id="41" dur="650" spd="-100000" fill="hold"/>
                                        <p:tgtEl>
                                          <p:spTgt spid="76"/>
                                        </p:tgtEl>
                                        <p:attrNameLst>
                                          <p:attrName>ppt_x</p:attrName>
                                          <p:attrName>ppt_y</p:attrName>
                                        </p:attrNameLst>
                                      </p:cBhvr>
                                      <p:rCtr x="0" y="1875"/>
                                    </p:animMotion>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3"/>
                                        </p:tgtEl>
                                        <p:attrNameLst>
                                          <p:attrName>style.visibility</p:attrName>
                                        </p:attrNameLst>
                                      </p:cBhvr>
                                      <p:to>
                                        <p:strVal val="visible"/>
                                      </p:to>
                                    </p:set>
                                    <p:animEffect transition="in" filter="fade">
                                      <p:cBhvr>
                                        <p:cTn id="46" dur="500"/>
                                        <p:tgtEl>
                                          <p:spTgt spid="33"/>
                                        </p:tgtEl>
                                      </p:cBhvr>
                                    </p:animEffect>
                                  </p:childTnLst>
                                </p:cTn>
                              </p:par>
                              <p:par>
                                <p:cTn id="47" presetID="35" presetClass="path" presetSubtype="0" decel="100000" fill="hold" grpId="1" nodeType="withEffect">
                                  <p:stCondLst>
                                    <p:cond delay="0"/>
                                  </p:stCondLst>
                                  <p:childTnLst>
                                    <p:animMotion origin="layout" path="M 2.08333E-7 2.22222E-6 L -0.0319 2.22222E-6 " pathEditMode="relative" rAng="0" ptsTypes="AA">
                                      <p:cBhvr>
                                        <p:cTn id="48" dur="650" spd="-100000" fill="hold"/>
                                        <p:tgtEl>
                                          <p:spTgt spid="33"/>
                                        </p:tgtEl>
                                        <p:attrNameLst>
                                          <p:attrName>ppt_x</p:attrName>
                                          <p:attrName>ppt_y</p:attrName>
                                        </p:attrNameLst>
                                      </p:cBhvr>
                                      <p:rCtr x="-1602" y="0"/>
                                    </p:animMotion>
                                  </p:childTnLst>
                                </p:cTn>
                              </p:par>
                              <p:par>
                                <p:cTn id="49" presetID="10" presetClass="entr" presetSubtype="0" fill="hold" nodeType="withEffect">
                                  <p:stCondLst>
                                    <p:cond delay="200"/>
                                  </p:stCondLst>
                                  <p:childTnLst>
                                    <p:set>
                                      <p:cBhvr>
                                        <p:cTn id="50" dur="1" fill="hold">
                                          <p:stCondLst>
                                            <p:cond delay="0"/>
                                          </p:stCondLst>
                                        </p:cTn>
                                        <p:tgtEl>
                                          <p:spTgt spid="70"/>
                                        </p:tgtEl>
                                        <p:attrNameLst>
                                          <p:attrName>style.visibility</p:attrName>
                                        </p:attrNameLst>
                                      </p:cBhvr>
                                      <p:to>
                                        <p:strVal val="visible"/>
                                      </p:to>
                                    </p:set>
                                    <p:animEffect transition="in" filter="fade">
                                      <p:cBhvr>
                                        <p:cTn id="51" dur="500"/>
                                        <p:tgtEl>
                                          <p:spTgt spid="70"/>
                                        </p:tgtEl>
                                      </p:cBhvr>
                                    </p:animEffect>
                                  </p:childTnLst>
                                </p:cTn>
                              </p:par>
                              <p:par>
                                <p:cTn id="52" presetID="42" presetClass="path" presetSubtype="0" decel="100000" fill="hold" nodeType="withEffect">
                                  <p:stCondLst>
                                    <p:cond delay="200"/>
                                  </p:stCondLst>
                                  <p:childTnLst>
                                    <p:animMotion origin="layout" path="M -4.79167E-6 -4.81481E-6 L -4.79167E-6 0.0375 " pathEditMode="relative" rAng="0" ptsTypes="AA">
                                      <p:cBhvr>
                                        <p:cTn id="53" dur="650" spd="-100000" fill="hold"/>
                                        <p:tgtEl>
                                          <p:spTgt spid="70"/>
                                        </p:tgtEl>
                                        <p:attrNameLst>
                                          <p:attrName>ppt_x</p:attrName>
                                          <p:attrName>ppt_y</p:attrName>
                                        </p:attrNameLst>
                                      </p:cBhvr>
                                      <p:rCtr x="0" y="1875"/>
                                    </p:animMotion>
                                  </p:childTnLst>
                                </p:cTn>
                              </p:par>
                              <p:par>
                                <p:cTn id="54" presetID="10" presetClass="entr" presetSubtype="0" fill="hold" nodeType="withEffect">
                                  <p:stCondLst>
                                    <p:cond delay="40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par>
                                <p:cTn id="57" presetID="42" presetClass="path" presetSubtype="0" decel="100000" fill="hold" nodeType="withEffect">
                                  <p:stCondLst>
                                    <p:cond delay="400"/>
                                  </p:stCondLst>
                                  <p:childTnLst>
                                    <p:animMotion origin="layout" path="M -4.79167E-6 -4.81481E-6 L -4.79167E-6 0.0375 " pathEditMode="relative" rAng="0" ptsTypes="AA">
                                      <p:cBhvr>
                                        <p:cTn id="58" dur="650" spd="-100000" fill="hold"/>
                                        <p:tgtEl>
                                          <p:spTgt spid="69"/>
                                        </p:tgtEl>
                                        <p:attrNameLst>
                                          <p:attrName>ppt_x</p:attrName>
                                          <p:attrName>ppt_y</p:attrName>
                                        </p:attrNameLst>
                                      </p:cBhvr>
                                      <p:rCtr x="0" y="1875"/>
                                    </p:animMotion>
                                  </p:childTnLst>
                                </p:cTn>
                              </p:par>
                              <p:par>
                                <p:cTn id="59" presetID="10" presetClass="entr" presetSubtype="0" fill="hold" nodeType="withEffect">
                                  <p:stCondLst>
                                    <p:cond delay="60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500"/>
                                        <p:tgtEl>
                                          <p:spTgt spid="68"/>
                                        </p:tgtEl>
                                      </p:cBhvr>
                                    </p:animEffect>
                                  </p:childTnLst>
                                </p:cTn>
                              </p:par>
                              <p:par>
                                <p:cTn id="62" presetID="42" presetClass="path" presetSubtype="0" decel="100000" fill="hold" nodeType="withEffect">
                                  <p:stCondLst>
                                    <p:cond delay="600"/>
                                  </p:stCondLst>
                                  <p:childTnLst>
                                    <p:animMotion origin="layout" path="M -4.79167E-6 -4.81481E-6 L -4.79167E-6 0.0375 " pathEditMode="relative" rAng="0" ptsTypes="AA">
                                      <p:cBhvr>
                                        <p:cTn id="63" dur="650" spd="-100000" fill="hold"/>
                                        <p:tgtEl>
                                          <p:spTgt spid="68"/>
                                        </p:tgtEl>
                                        <p:attrNameLst>
                                          <p:attrName>ppt_x</p:attrName>
                                          <p:attrName>ppt_y</p:attrName>
                                        </p:attrNameLst>
                                      </p:cBhvr>
                                      <p:rCtr x="0" y="1875"/>
                                    </p:animMotion>
                                  </p:childTnLst>
                                </p:cTn>
                              </p:par>
                              <p:par>
                                <p:cTn id="64" presetID="10" presetClass="entr" presetSubtype="0" fill="hold" nodeType="withEffect">
                                  <p:stCondLst>
                                    <p:cond delay="800"/>
                                  </p:stCondLst>
                                  <p:childTnLst>
                                    <p:set>
                                      <p:cBhvr>
                                        <p:cTn id="65" dur="1" fill="hold">
                                          <p:stCondLst>
                                            <p:cond delay="0"/>
                                          </p:stCondLst>
                                        </p:cTn>
                                        <p:tgtEl>
                                          <p:spTgt spid="67"/>
                                        </p:tgtEl>
                                        <p:attrNameLst>
                                          <p:attrName>style.visibility</p:attrName>
                                        </p:attrNameLst>
                                      </p:cBhvr>
                                      <p:to>
                                        <p:strVal val="visible"/>
                                      </p:to>
                                    </p:set>
                                    <p:animEffect transition="in" filter="fade">
                                      <p:cBhvr>
                                        <p:cTn id="66" dur="500"/>
                                        <p:tgtEl>
                                          <p:spTgt spid="67"/>
                                        </p:tgtEl>
                                      </p:cBhvr>
                                    </p:animEffect>
                                  </p:childTnLst>
                                </p:cTn>
                              </p:par>
                              <p:par>
                                <p:cTn id="67" presetID="42" presetClass="path" presetSubtype="0" decel="100000" fill="hold" nodeType="withEffect">
                                  <p:stCondLst>
                                    <p:cond delay="800"/>
                                  </p:stCondLst>
                                  <p:childTnLst>
                                    <p:animMotion origin="layout" path="M -4.79167E-6 -4.81481E-6 L -4.79167E-6 0.0375 " pathEditMode="relative" rAng="0" ptsTypes="AA">
                                      <p:cBhvr>
                                        <p:cTn id="68" dur="650" spd="-100000" fill="hold"/>
                                        <p:tgtEl>
                                          <p:spTgt spid="6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P spid="7" grpId="1"/>
      <p:bldP spid="33" grpId="0"/>
      <p:bldP spid="33"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a:extLst>
              <a:ext uri="{FF2B5EF4-FFF2-40B4-BE49-F238E27FC236}">
                <a16:creationId xmlns:a16="http://schemas.microsoft.com/office/drawing/2014/main" id="{F2D28280-4D94-46DC-BAA8-8E9F32F68D94}"/>
              </a:ext>
            </a:extLst>
          </p:cNvPr>
          <p:cNvPicPr>
            <a:picLocks noChangeAspect="1"/>
          </p:cNvPicPr>
          <p:nvPr/>
        </p:nvPicPr>
        <p:blipFill>
          <a:blip r:embed="rId3"/>
          <a:stretch>
            <a:fillRect/>
          </a:stretch>
        </p:blipFill>
        <p:spPr>
          <a:xfrm>
            <a:off x="5601273" y="1456078"/>
            <a:ext cx="7440368" cy="4296651"/>
          </a:xfrm>
          <a:prstGeom prst="rect">
            <a:avLst/>
          </a:prstGeom>
        </p:spPr>
      </p:pic>
      <p:sp>
        <p:nvSpPr>
          <p:cNvPr id="15" name="Title 14">
            <a:extLst>
              <a:ext uri="{FF2B5EF4-FFF2-40B4-BE49-F238E27FC236}">
                <a16:creationId xmlns:a16="http://schemas.microsoft.com/office/drawing/2014/main" id="{6EE90CD1-A8C3-4AEE-90F5-0BA416FCB221}"/>
              </a:ext>
            </a:extLst>
          </p:cNvPr>
          <p:cNvSpPr>
            <a:spLocks noGrp="1"/>
          </p:cNvSpPr>
          <p:nvPr>
            <p:ph type="title"/>
          </p:nvPr>
        </p:nvSpPr>
        <p:spPr/>
        <p:txBody>
          <a:bodyPr/>
          <a:lstStyle/>
          <a:p>
            <a:r>
              <a:rPr lang="en-US" dirty="0"/>
              <a:t>Increasing engineering productivity</a:t>
            </a:r>
          </a:p>
        </p:txBody>
      </p:sp>
      <p:sp>
        <p:nvSpPr>
          <p:cNvPr id="27" name="Text Placeholder 26">
            <a:extLst>
              <a:ext uri="{FF2B5EF4-FFF2-40B4-BE49-F238E27FC236}">
                <a16:creationId xmlns:a16="http://schemas.microsoft.com/office/drawing/2014/main" id="{DA284347-1FFD-4C76-B6AE-212CB9AA7DF9}"/>
              </a:ext>
            </a:extLst>
          </p:cNvPr>
          <p:cNvSpPr>
            <a:spLocks noGrp="1"/>
          </p:cNvSpPr>
          <p:nvPr>
            <p:ph type="body" sz="quarter" idx="10"/>
          </p:nvPr>
        </p:nvSpPr>
        <p:spPr>
          <a:xfrm>
            <a:off x="586390" y="1434370"/>
            <a:ext cx="4461860" cy="4407360"/>
          </a:xfrm>
        </p:spPr>
        <p:txBody>
          <a:bodyPr/>
          <a:lstStyle/>
          <a:p>
            <a:pPr>
              <a:lnSpc>
                <a:spcPct val="90000"/>
              </a:lnSpc>
              <a:spcBef>
                <a:spcPts val="0"/>
              </a:spcBef>
              <a:spcAft>
                <a:spcPts val="600"/>
              </a:spcAft>
            </a:pPr>
            <a:r>
              <a:rPr lang="en-US" sz="1800" dirty="0">
                <a:gradFill>
                  <a:gsLst>
                    <a:gs pos="1250">
                      <a:schemeClr val="accent2"/>
                    </a:gs>
                    <a:gs pos="100000">
                      <a:schemeClr val="accent2"/>
                    </a:gs>
                  </a:gsLst>
                  <a:lin ang="5400000" scaled="0"/>
                </a:gradFill>
                <a:latin typeface="+mj-lt"/>
              </a:rPr>
              <a:t>Extending Azure DevOps</a:t>
            </a:r>
          </a:p>
          <a:p>
            <a:pPr>
              <a:lnSpc>
                <a:spcPct val="90000"/>
              </a:lnSpc>
              <a:spcBef>
                <a:spcPts val="0"/>
              </a:spcBef>
              <a:spcAft>
                <a:spcPts val="1200"/>
              </a:spcAft>
            </a:pPr>
            <a:r>
              <a:rPr lang="en-US" sz="1600" dirty="0"/>
              <a:t>Due to the size and complexity of our organization we build services on top of </a:t>
            </a:r>
            <a:br>
              <a:rPr lang="en-US" sz="1600" dirty="0"/>
            </a:br>
            <a:r>
              <a:rPr lang="en-US" sz="1600" dirty="0"/>
              <a:t>Azure DevOps, to reduce the manual effort </a:t>
            </a:r>
            <a:br>
              <a:rPr lang="en-US" sz="1600" dirty="0"/>
            </a:br>
            <a:r>
              <a:rPr lang="en-US" sz="1600" dirty="0"/>
              <a:t>on engineers and ensure they have move </a:t>
            </a:r>
            <a:br>
              <a:rPr lang="en-US" sz="1600" dirty="0"/>
            </a:br>
            <a:r>
              <a:rPr lang="en-US" sz="1600" dirty="0"/>
              <a:t>time to focus on building their services</a:t>
            </a:r>
          </a:p>
          <a:p>
            <a:pPr>
              <a:lnSpc>
                <a:spcPct val="90000"/>
              </a:lnSpc>
              <a:spcBef>
                <a:spcPts val="600"/>
              </a:spcBef>
              <a:spcAft>
                <a:spcPts val="600"/>
              </a:spcAft>
            </a:pPr>
            <a:r>
              <a:rPr lang="en-US" sz="1800" dirty="0">
                <a:gradFill>
                  <a:gsLst>
                    <a:gs pos="1250">
                      <a:schemeClr val="accent2"/>
                    </a:gs>
                    <a:gs pos="100000">
                      <a:schemeClr val="accent2"/>
                    </a:gs>
                  </a:gsLst>
                  <a:lin ang="5400000" scaled="0"/>
                </a:gradFill>
                <a:latin typeface="+mj-lt"/>
              </a:rPr>
              <a:t>Artifact Management </a:t>
            </a:r>
          </a:p>
          <a:p>
            <a:pPr>
              <a:lnSpc>
                <a:spcPct val="90000"/>
              </a:lnSpc>
              <a:spcBef>
                <a:spcPts val="0"/>
              </a:spcBef>
              <a:spcAft>
                <a:spcPts val="1200"/>
              </a:spcAft>
            </a:pPr>
            <a:r>
              <a:rPr lang="en-US" sz="1600" dirty="0"/>
              <a:t>Mapping of metadata between service, </a:t>
            </a:r>
            <a:br>
              <a:rPr lang="en-US" sz="1600" dirty="0"/>
            </a:br>
            <a:r>
              <a:rPr lang="en-US" sz="1600" dirty="0"/>
              <a:t>area path, repos and valid users</a:t>
            </a:r>
          </a:p>
          <a:p>
            <a:pPr>
              <a:lnSpc>
                <a:spcPct val="90000"/>
              </a:lnSpc>
              <a:spcBef>
                <a:spcPts val="0"/>
              </a:spcBef>
              <a:spcAft>
                <a:spcPts val="1200"/>
              </a:spcAft>
            </a:pPr>
            <a:r>
              <a:rPr lang="en-US" sz="1600" dirty="0"/>
              <a:t>Application of security classifications to </a:t>
            </a:r>
            <a:br>
              <a:rPr lang="en-US" sz="1600" dirty="0"/>
            </a:br>
            <a:r>
              <a:rPr lang="en-US" sz="1600" dirty="0"/>
              <a:t>protect sensitive information</a:t>
            </a:r>
          </a:p>
          <a:p>
            <a:pPr>
              <a:lnSpc>
                <a:spcPct val="90000"/>
              </a:lnSpc>
              <a:spcBef>
                <a:spcPts val="600"/>
              </a:spcBef>
              <a:spcAft>
                <a:spcPts val="600"/>
              </a:spcAft>
            </a:pPr>
            <a:r>
              <a:rPr lang="en-US" sz="1800" dirty="0">
                <a:gradFill>
                  <a:gsLst>
                    <a:gs pos="1250">
                      <a:schemeClr val="accent2"/>
                    </a:gs>
                    <a:gs pos="100000">
                      <a:schemeClr val="accent2"/>
                    </a:gs>
                  </a:gsLst>
                  <a:lin ang="5400000" scaled="0"/>
                </a:gradFill>
                <a:latin typeface="+mj-lt"/>
              </a:rPr>
              <a:t>Azure DevOps Archival</a:t>
            </a:r>
          </a:p>
          <a:p>
            <a:pPr>
              <a:lnSpc>
                <a:spcPct val="90000"/>
              </a:lnSpc>
              <a:spcBef>
                <a:spcPts val="0"/>
              </a:spcBef>
              <a:spcAft>
                <a:spcPts val="600"/>
              </a:spcAft>
            </a:pPr>
            <a:r>
              <a:rPr lang="en-US" sz="1600" dirty="0"/>
              <a:t>Clean up legacy engineering artifacts from ADO </a:t>
            </a:r>
          </a:p>
          <a:p>
            <a:pPr>
              <a:lnSpc>
                <a:spcPct val="90000"/>
              </a:lnSpc>
              <a:spcBef>
                <a:spcPts val="0"/>
              </a:spcBef>
              <a:spcAft>
                <a:spcPts val="600"/>
              </a:spcAft>
            </a:pPr>
            <a:r>
              <a:rPr lang="en-US" sz="1600" dirty="0"/>
              <a:t>Effective utilization of Azure resources </a:t>
            </a:r>
          </a:p>
          <a:p>
            <a:pPr>
              <a:lnSpc>
                <a:spcPct val="90000"/>
              </a:lnSpc>
              <a:spcBef>
                <a:spcPts val="0"/>
              </a:spcBef>
              <a:spcAft>
                <a:spcPts val="600"/>
              </a:spcAft>
            </a:pPr>
            <a:r>
              <a:rPr lang="en-US" sz="1600" dirty="0"/>
              <a:t>Data retention policy prior to permanent deletion</a:t>
            </a:r>
          </a:p>
        </p:txBody>
      </p:sp>
      <p:pic>
        <p:nvPicPr>
          <p:cNvPr id="20" name="Picture 19" descr="A picture containing sitting, black, laptop, white&#10;&#10;Description automatically generated">
            <a:extLst>
              <a:ext uri="{FF2B5EF4-FFF2-40B4-BE49-F238E27FC236}">
                <a16:creationId xmlns:a16="http://schemas.microsoft.com/office/drawing/2014/main" id="{00897469-7604-459A-9652-6A1A2168F65A}"/>
              </a:ext>
            </a:extLst>
          </p:cNvPr>
          <p:cNvPicPr>
            <a:picLocks noChangeAspect="1"/>
          </p:cNvPicPr>
          <p:nvPr/>
        </p:nvPicPr>
        <p:blipFill>
          <a:blip r:embed="rId4"/>
          <a:stretch>
            <a:fillRect/>
          </a:stretch>
        </p:blipFill>
        <p:spPr>
          <a:xfrm>
            <a:off x="4295690" y="351410"/>
            <a:ext cx="9137668" cy="6858000"/>
          </a:xfrm>
          <a:prstGeom prst="rect">
            <a:avLst/>
          </a:prstGeom>
        </p:spPr>
      </p:pic>
      <p:sp>
        <p:nvSpPr>
          <p:cNvPr id="23" name="Rectangle 22">
            <a:extLst>
              <a:ext uri="{FF2B5EF4-FFF2-40B4-BE49-F238E27FC236}">
                <a16:creationId xmlns:a16="http://schemas.microsoft.com/office/drawing/2014/main" id="{DE05389A-4CCC-4DD6-9F9C-1DBE2A1046A3}"/>
              </a:ext>
              <a:ext uri="{C183D7F6-B498-43B3-948B-1728B52AA6E4}">
                <adec:decorative xmlns:adec="http://schemas.microsoft.com/office/drawing/2017/decorative" val="1"/>
              </a:ext>
            </a:extLst>
          </p:cNvPr>
          <p:cNvSpPr/>
          <p:nvPr/>
        </p:nvSpPr>
        <p:spPr bwMode="auto">
          <a:xfrm>
            <a:off x="6829426" y="3971925"/>
            <a:ext cx="3429000" cy="35242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3F1C2C82-9437-4AF7-B3CD-9CB30B635740}"/>
              </a:ext>
            </a:extLst>
          </p:cNvPr>
          <p:cNvSpPr/>
          <p:nvPr/>
        </p:nvSpPr>
        <p:spPr bwMode="auto">
          <a:xfrm>
            <a:off x="6879432" y="4015581"/>
            <a:ext cx="345282" cy="11826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46304" rIns="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600" dirty="0">
                <a:gradFill>
                  <a:gsLst>
                    <a:gs pos="0">
                      <a:srgbClr val="595959"/>
                    </a:gs>
                    <a:gs pos="100000">
                      <a:srgbClr val="595959"/>
                    </a:gs>
                  </a:gsLst>
                  <a:lin ang="5400000" scaled="0"/>
                </a:gradFill>
                <a:ea typeface="Segoe UI" pitchFamily="34" charset="0"/>
                <a:cs typeface="Segoe UI" pitchFamily="34" charset="0"/>
              </a:rPr>
              <a:t>Jane Doe</a:t>
            </a:r>
          </a:p>
        </p:txBody>
      </p:sp>
      <p:sp>
        <p:nvSpPr>
          <p:cNvPr id="22" name="Rectangle 21">
            <a:extLst>
              <a:ext uri="{FF2B5EF4-FFF2-40B4-BE49-F238E27FC236}">
                <a16:creationId xmlns:a16="http://schemas.microsoft.com/office/drawing/2014/main" id="{CD22F014-72BF-4AE7-8AB1-D7DA0355B074}"/>
              </a:ext>
            </a:extLst>
          </p:cNvPr>
          <p:cNvSpPr/>
          <p:nvPr/>
        </p:nvSpPr>
        <p:spPr bwMode="auto">
          <a:xfrm>
            <a:off x="7247931" y="4015581"/>
            <a:ext cx="467319" cy="118269"/>
          </a:xfrm>
          <a:prstGeom prst="rect">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46304" rIns="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600" dirty="0">
                <a:gradFill>
                  <a:gsLst>
                    <a:gs pos="0">
                      <a:srgbClr val="595959"/>
                    </a:gs>
                    <a:gs pos="100000">
                      <a:srgbClr val="595959"/>
                    </a:gs>
                  </a:gsLst>
                  <a:lin ang="5400000" scaled="0"/>
                </a:gradFill>
                <a:ea typeface="Segoe UI" pitchFamily="34" charset="0"/>
                <a:cs typeface="Segoe UI" pitchFamily="34" charset="0"/>
              </a:rPr>
              <a:t>John Smith</a:t>
            </a:r>
          </a:p>
        </p:txBody>
      </p:sp>
      <p:sp>
        <p:nvSpPr>
          <p:cNvPr id="25" name="Rectangle 24">
            <a:extLst>
              <a:ext uri="{FF2B5EF4-FFF2-40B4-BE49-F238E27FC236}">
                <a16:creationId xmlns:a16="http://schemas.microsoft.com/office/drawing/2014/main" id="{EE8DDCE7-E2CA-4043-B089-A93E67581E53}"/>
              </a:ext>
              <a:ext uri="{C183D7F6-B498-43B3-948B-1728B52AA6E4}">
                <adec:decorative xmlns:adec="http://schemas.microsoft.com/office/drawing/2017/decorative" val="1"/>
              </a:ext>
            </a:extLst>
          </p:cNvPr>
          <p:cNvSpPr/>
          <p:nvPr/>
        </p:nvSpPr>
        <p:spPr bwMode="auto">
          <a:xfrm>
            <a:off x="6829426" y="2452689"/>
            <a:ext cx="4022724" cy="1889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361FA99D-F4D9-4379-9C25-24EF025914F5}"/>
              </a:ext>
            </a:extLst>
          </p:cNvPr>
          <p:cNvSpPr/>
          <p:nvPr/>
        </p:nvSpPr>
        <p:spPr bwMode="auto">
          <a:xfrm>
            <a:off x="6856208" y="2484411"/>
            <a:ext cx="2421142" cy="11826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 tIns="146304" rIns="0" bIns="146304" numCol="1" spcCol="0" rtlCol="0" fromWordArt="0" anchor="ctr" anchorCtr="0" forceAA="0" compatLnSpc="1">
            <a:prstTxWarp prst="textNoShape">
              <a:avLst/>
            </a:prstTxWarp>
            <a:noAutofit/>
          </a:bodyPr>
          <a:lstStyle/>
          <a:p>
            <a:pPr algn="l" defTabSz="932472" fontAlgn="base">
              <a:spcBef>
                <a:spcPct val="0"/>
              </a:spcBef>
              <a:spcAft>
                <a:spcPct val="0"/>
              </a:spcAft>
            </a:pPr>
            <a:r>
              <a:rPr lang="en-US" sz="700" dirty="0">
                <a:gradFill>
                  <a:gsLst>
                    <a:gs pos="0">
                      <a:srgbClr val="595959"/>
                    </a:gs>
                    <a:gs pos="100000">
                      <a:srgbClr val="595959"/>
                    </a:gs>
                  </a:gsLst>
                  <a:lin ang="5400000" scaled="0"/>
                </a:gradFill>
                <a:ea typeface="Segoe UI" pitchFamily="34" charset="0"/>
                <a:cs typeface="Segoe UI" pitchFamily="34" charset="0"/>
              </a:rPr>
              <a:t>OrgName\Offering\Service\Component…</a:t>
            </a:r>
          </a:p>
        </p:txBody>
      </p:sp>
      <p:sp>
        <p:nvSpPr>
          <p:cNvPr id="32" name="Rectangle 31">
            <a:extLst>
              <a:ext uri="{FF2B5EF4-FFF2-40B4-BE49-F238E27FC236}">
                <a16:creationId xmlns:a16="http://schemas.microsoft.com/office/drawing/2014/main" id="{E03A71BA-0AC9-405A-AEF7-0B937D6016FC}"/>
              </a:ext>
              <a:ext uri="{C183D7F6-B498-43B3-948B-1728B52AA6E4}">
                <adec:decorative xmlns:adec="http://schemas.microsoft.com/office/drawing/2017/decorative" val="1"/>
              </a:ext>
            </a:extLst>
          </p:cNvPr>
          <p:cNvSpPr/>
          <p:nvPr/>
        </p:nvSpPr>
        <p:spPr bwMode="auto">
          <a:xfrm>
            <a:off x="11915775" y="2641601"/>
            <a:ext cx="325437" cy="1889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C9043BE6-228E-4480-88CD-83AD7221B6DF}"/>
              </a:ext>
              <a:ext uri="{C183D7F6-B498-43B3-948B-1728B52AA6E4}">
                <adec:decorative xmlns:adec="http://schemas.microsoft.com/office/drawing/2017/decorative" val="1"/>
              </a:ext>
            </a:extLst>
          </p:cNvPr>
          <p:cNvSpPr/>
          <p:nvPr/>
        </p:nvSpPr>
        <p:spPr bwMode="auto">
          <a:xfrm>
            <a:off x="11969750" y="3146012"/>
            <a:ext cx="325437" cy="1889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0866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
            <a:extLst>
              <a:ext uri="{FF2B5EF4-FFF2-40B4-BE49-F238E27FC236}">
                <a16:creationId xmlns:a16="http://schemas.microsoft.com/office/drawing/2014/main" id="{99CDFACE-B4F4-4A20-9FD9-C3A139289F47}"/>
              </a:ext>
            </a:extLst>
          </p:cNvPr>
          <p:cNvPicPr>
            <a:picLocks noChangeAspect="1"/>
          </p:cNvPicPr>
          <p:nvPr/>
        </p:nvPicPr>
        <p:blipFill>
          <a:blip r:embed="rId3"/>
          <a:stretch>
            <a:fillRect/>
          </a:stretch>
        </p:blipFill>
        <p:spPr>
          <a:xfrm>
            <a:off x="584200" y="2897771"/>
            <a:ext cx="3341564" cy="3371267"/>
          </a:xfrm>
          <a:prstGeom prst="rect">
            <a:avLst/>
          </a:prstGeom>
        </p:spPr>
      </p:pic>
      <p:sp>
        <p:nvSpPr>
          <p:cNvPr id="5" name="TextBox 4">
            <a:extLst>
              <a:ext uri="{FF2B5EF4-FFF2-40B4-BE49-F238E27FC236}">
                <a16:creationId xmlns:a16="http://schemas.microsoft.com/office/drawing/2014/main" id="{43947402-59E5-481F-B65E-4AA4C0C5DB7E}"/>
              </a:ext>
            </a:extLst>
          </p:cNvPr>
          <p:cNvSpPr txBox="1"/>
          <p:nvPr/>
        </p:nvSpPr>
        <p:spPr>
          <a:xfrm>
            <a:off x="6095650" y="2558106"/>
            <a:ext cx="2266225" cy="249299"/>
          </a:xfrm>
          <a:prstGeom prst="rect">
            <a:avLst/>
          </a:prstGeom>
          <a:noFill/>
        </p:spPr>
        <p:txBody>
          <a:bodyPr wrap="square" lIns="0" tIns="0" rIns="0" bIns="0" rtlCol="0">
            <a:spAutoFit/>
          </a:bodyPr>
          <a:lstStyle>
            <a:defPPr>
              <a:defRPr lang="en-US"/>
            </a:defPPr>
            <a:lvl1pPr defTabSz="914400">
              <a:defRPr sz="1800">
                <a:solidFill>
                  <a:srgbClr val="5C2D91"/>
                </a:solidFill>
                <a:latin typeface="Segoe UI" panose="020B0502040204020203" pitchFamily="34" charset="0"/>
                <a:cs typeface="Segoe UI" panose="020B0502040204020203" pitchFamily="34" charset="0"/>
              </a:defRPr>
            </a:lvl1pPr>
          </a:lstStyle>
          <a:p>
            <a:pPr defTabSz="932742">
              <a:lnSpc>
                <a:spcPct val="90000"/>
              </a:lnSpc>
              <a:spcAft>
                <a:spcPts val="600"/>
              </a:spcAft>
              <a:buSzPct val="90000"/>
            </a:pPr>
            <a:r>
              <a:rPr lang="en-US" dirty="0">
                <a:gradFill>
                  <a:gsLst>
                    <a:gs pos="1250">
                      <a:schemeClr val="accent2"/>
                    </a:gs>
                    <a:gs pos="100000">
                      <a:schemeClr val="accent2"/>
                    </a:gs>
                  </a:gsLst>
                  <a:lin ang="5400000" scaled="0"/>
                </a:gradFill>
                <a:latin typeface="+mj-lt"/>
              </a:rPr>
              <a:t>Compliant save</a:t>
            </a:r>
          </a:p>
        </p:txBody>
      </p:sp>
      <p:sp>
        <p:nvSpPr>
          <p:cNvPr id="8" name="TextBox 7">
            <a:extLst>
              <a:ext uri="{FF2B5EF4-FFF2-40B4-BE49-F238E27FC236}">
                <a16:creationId xmlns:a16="http://schemas.microsoft.com/office/drawing/2014/main" id="{BB19A143-CA09-45DE-8383-A48E580809EB}"/>
              </a:ext>
            </a:extLst>
          </p:cNvPr>
          <p:cNvSpPr txBox="1"/>
          <p:nvPr/>
        </p:nvSpPr>
        <p:spPr>
          <a:xfrm>
            <a:off x="9564325" y="2897771"/>
            <a:ext cx="2040585" cy="1620253"/>
          </a:xfrm>
          <a:prstGeom prst="rect">
            <a:avLst/>
          </a:prstGeom>
        </p:spPr>
        <p:txBody>
          <a:bodyPr wrap="square">
            <a:noAutofit/>
          </a:bodyPr>
          <a:lstStyle>
            <a:defPPr>
              <a:defRPr lang="en-US"/>
            </a:defPPr>
            <a:lvl2pPr marL="0" lvl="1" defTabSz="932742">
              <a:lnSpc>
                <a:spcPct val="90000"/>
              </a:lnSpc>
              <a:spcAft>
                <a:spcPts val="1200"/>
              </a:spcAft>
              <a:buSzPct val="90000"/>
              <a:defRPr sz="1200">
                <a:gradFill>
                  <a:gsLst>
                    <a:gs pos="1250">
                      <a:schemeClr val="tx1"/>
                    </a:gs>
                    <a:gs pos="100000">
                      <a:schemeClr val="tx1"/>
                    </a:gs>
                  </a:gsLst>
                  <a:lin ang="5400000" scaled="0"/>
                </a:gradFill>
              </a:defRPr>
            </a:lvl2pPr>
          </a:lstStyle>
          <a:p>
            <a:pPr lvl="1">
              <a:defRPr/>
            </a:pPr>
            <a:r>
              <a:rPr lang="en-US" sz="1600" dirty="0"/>
              <a:t>Move quality </a:t>
            </a:r>
            <a:br>
              <a:rPr lang="en-US" sz="1600" dirty="0"/>
            </a:br>
            <a:r>
              <a:rPr lang="en-US" sz="1600" dirty="0"/>
              <a:t>checks upstream </a:t>
            </a:r>
            <a:br>
              <a:rPr lang="en-US" sz="1600" dirty="0"/>
            </a:br>
            <a:r>
              <a:rPr lang="en-US" sz="1600" dirty="0"/>
              <a:t>to build/release definition </a:t>
            </a:r>
            <a:br>
              <a:rPr lang="en-US" sz="1600" dirty="0"/>
            </a:br>
            <a:r>
              <a:rPr lang="en-US" sz="1600" dirty="0"/>
              <a:t>design time</a:t>
            </a:r>
          </a:p>
          <a:p>
            <a:pPr lvl="1">
              <a:defRPr/>
            </a:pPr>
            <a:r>
              <a:rPr lang="en-US" sz="1600" dirty="0"/>
              <a:t>Catch problems before they’re </a:t>
            </a:r>
            <a:br>
              <a:rPr lang="en-US" sz="1600" dirty="0"/>
            </a:br>
            <a:r>
              <a:rPr lang="en-US" sz="1600" dirty="0"/>
              <a:t>even deployed </a:t>
            </a:r>
          </a:p>
        </p:txBody>
      </p:sp>
      <p:pic>
        <p:nvPicPr>
          <p:cNvPr id="2" name="Picture 1" descr="A screenshot ">
            <a:extLst>
              <a:ext uri="{FF2B5EF4-FFF2-40B4-BE49-F238E27FC236}">
                <a16:creationId xmlns:a16="http://schemas.microsoft.com/office/drawing/2014/main" id="{8BDC5201-FF18-4C40-837F-6C54D012F608}"/>
              </a:ext>
            </a:extLst>
          </p:cNvPr>
          <p:cNvPicPr>
            <a:picLocks noChangeAspect="1"/>
          </p:cNvPicPr>
          <p:nvPr/>
        </p:nvPicPr>
        <p:blipFill>
          <a:blip r:embed="rId4"/>
          <a:stretch>
            <a:fillRect/>
          </a:stretch>
        </p:blipFill>
        <p:spPr>
          <a:xfrm>
            <a:off x="6095650" y="2897771"/>
            <a:ext cx="3352911" cy="3371267"/>
          </a:xfrm>
          <a:prstGeom prst="rect">
            <a:avLst/>
          </a:prstGeom>
        </p:spPr>
      </p:pic>
      <p:sp>
        <p:nvSpPr>
          <p:cNvPr id="9" name="TextBox 8">
            <a:extLst>
              <a:ext uri="{FF2B5EF4-FFF2-40B4-BE49-F238E27FC236}">
                <a16:creationId xmlns:a16="http://schemas.microsoft.com/office/drawing/2014/main" id="{4F783F6D-5337-4175-A991-94455F4F7C57}"/>
              </a:ext>
            </a:extLst>
          </p:cNvPr>
          <p:cNvSpPr txBox="1"/>
          <p:nvPr/>
        </p:nvSpPr>
        <p:spPr>
          <a:xfrm>
            <a:off x="586390" y="2558106"/>
            <a:ext cx="2303418" cy="249299"/>
          </a:xfrm>
          <a:prstGeom prst="rect">
            <a:avLst/>
          </a:prstGeom>
          <a:noFill/>
        </p:spPr>
        <p:txBody>
          <a:bodyPr wrap="square" lIns="0" tIns="0" rIns="0" bIns="0" rtlCol="0">
            <a:spAutoFit/>
          </a:bodyPr>
          <a:lstStyle/>
          <a:p>
            <a:pPr defTabSz="932742">
              <a:lnSpc>
                <a:spcPct val="90000"/>
              </a:lnSpc>
              <a:spcAft>
                <a:spcPts val="600"/>
              </a:spcAft>
              <a:buSzPct val="90000"/>
            </a:pPr>
            <a:r>
              <a:rPr lang="en-US" sz="1800" dirty="0">
                <a:gradFill>
                  <a:gsLst>
                    <a:gs pos="1250">
                      <a:schemeClr val="accent2"/>
                    </a:gs>
                    <a:gs pos="100000">
                      <a:schemeClr val="accent2"/>
                    </a:gs>
                  </a:gsLst>
                  <a:lin ang="5400000" scaled="0"/>
                </a:gradFill>
                <a:latin typeface="+mj-lt"/>
                <a:cs typeface="Segoe UI" panose="020B0502040204020203" pitchFamily="34" charset="0"/>
              </a:rPr>
              <a:t>Branch Management</a:t>
            </a:r>
          </a:p>
        </p:txBody>
      </p:sp>
      <p:sp>
        <p:nvSpPr>
          <p:cNvPr id="3" name="Rectangle 2">
            <a:extLst>
              <a:ext uri="{FF2B5EF4-FFF2-40B4-BE49-F238E27FC236}">
                <a16:creationId xmlns:a16="http://schemas.microsoft.com/office/drawing/2014/main" id="{7A6D296F-2ADF-4AFE-8D1A-433C60460E14}"/>
              </a:ext>
            </a:extLst>
          </p:cNvPr>
          <p:cNvSpPr/>
          <p:nvPr/>
        </p:nvSpPr>
        <p:spPr>
          <a:xfrm>
            <a:off x="3925764" y="2897771"/>
            <a:ext cx="2054122" cy="2423589"/>
          </a:xfrm>
          <a:prstGeom prst="rect">
            <a:avLst/>
          </a:prstGeom>
        </p:spPr>
        <p:txBody>
          <a:bodyPr wrap="square">
            <a:noAutofit/>
          </a:bodyPr>
          <a:lstStyle/>
          <a:p>
            <a:pPr marL="0" lvl="1" defTabSz="932742">
              <a:lnSpc>
                <a:spcPct val="90000"/>
              </a:lnSpc>
              <a:spcAft>
                <a:spcPts val="1200"/>
              </a:spcAft>
              <a:buSzPct val="90000"/>
              <a:defRPr/>
            </a:pPr>
            <a:r>
              <a:rPr lang="en-US" sz="1600" dirty="0">
                <a:gradFill>
                  <a:gsLst>
                    <a:gs pos="1250">
                      <a:schemeClr val="tx1"/>
                    </a:gs>
                    <a:gs pos="100000">
                      <a:schemeClr val="tx1"/>
                    </a:gs>
                  </a:gsLst>
                  <a:lin ang="5400000" scaled="0"/>
                </a:gradFill>
              </a:rPr>
              <a:t>Consistency in the branching structure</a:t>
            </a:r>
          </a:p>
          <a:p>
            <a:pPr marL="0" lvl="1" defTabSz="932742">
              <a:lnSpc>
                <a:spcPct val="90000"/>
              </a:lnSpc>
              <a:spcAft>
                <a:spcPts val="1200"/>
              </a:spcAft>
              <a:buSzPct val="90000"/>
              <a:defRPr/>
            </a:pPr>
            <a:r>
              <a:rPr lang="en-US" sz="1600" dirty="0">
                <a:gradFill>
                  <a:gsLst>
                    <a:gs pos="1250">
                      <a:schemeClr val="tx1"/>
                    </a:gs>
                    <a:gs pos="100000">
                      <a:schemeClr val="tx1"/>
                    </a:gs>
                  </a:gsLst>
                  <a:lin ang="5400000" scaled="0"/>
                </a:gradFill>
              </a:rPr>
              <a:t>Enforce minimum number of code reviewers </a:t>
            </a:r>
          </a:p>
          <a:p>
            <a:pPr marL="0" lvl="1" defTabSz="932742">
              <a:lnSpc>
                <a:spcPct val="90000"/>
              </a:lnSpc>
              <a:spcAft>
                <a:spcPts val="1200"/>
              </a:spcAft>
              <a:buSzPct val="90000"/>
              <a:defRPr/>
            </a:pPr>
            <a:r>
              <a:rPr lang="en-US" sz="1600" dirty="0">
                <a:gradFill>
                  <a:gsLst>
                    <a:gs pos="1250">
                      <a:schemeClr val="tx1"/>
                    </a:gs>
                    <a:gs pos="100000">
                      <a:schemeClr val="tx1"/>
                    </a:gs>
                  </a:gsLst>
                  <a:lin ang="5400000" scaled="0"/>
                </a:gradFill>
              </a:rPr>
              <a:t>Required reviewers </a:t>
            </a:r>
            <a:br>
              <a:rPr lang="en-US" sz="1600" dirty="0">
                <a:gradFill>
                  <a:gsLst>
                    <a:gs pos="1250">
                      <a:schemeClr val="tx1"/>
                    </a:gs>
                    <a:gs pos="100000">
                      <a:schemeClr val="tx1"/>
                    </a:gs>
                  </a:gsLst>
                  <a:lin ang="5400000" scaled="0"/>
                </a:gradFill>
              </a:rPr>
            </a:br>
            <a:r>
              <a:rPr lang="en-US" sz="1600" dirty="0">
                <a:gradFill>
                  <a:gsLst>
                    <a:gs pos="1250">
                      <a:schemeClr val="tx1"/>
                    </a:gs>
                    <a:gs pos="100000">
                      <a:schemeClr val="tx1"/>
                    </a:gs>
                  </a:gsLst>
                  <a:lin ang="5400000" scaled="0"/>
                </a:gradFill>
              </a:rPr>
              <a:t>at the repo level</a:t>
            </a:r>
          </a:p>
        </p:txBody>
      </p:sp>
      <p:sp>
        <p:nvSpPr>
          <p:cNvPr id="7" name="Title 6">
            <a:extLst>
              <a:ext uri="{FF2B5EF4-FFF2-40B4-BE49-F238E27FC236}">
                <a16:creationId xmlns:a16="http://schemas.microsoft.com/office/drawing/2014/main" id="{54F2AE6D-D2C9-401F-82DB-32D395D55E5F}"/>
              </a:ext>
            </a:extLst>
          </p:cNvPr>
          <p:cNvSpPr>
            <a:spLocks noGrp="1"/>
          </p:cNvSpPr>
          <p:nvPr>
            <p:ph type="title"/>
          </p:nvPr>
        </p:nvSpPr>
        <p:spPr/>
        <p:txBody>
          <a:bodyPr/>
          <a:lstStyle/>
          <a:p>
            <a:r>
              <a:rPr lang="en-US" dirty="0"/>
              <a:t>Raising quality with integrated policies</a:t>
            </a:r>
          </a:p>
        </p:txBody>
      </p:sp>
      <p:sp>
        <p:nvSpPr>
          <p:cNvPr id="15" name="Text Placeholder 14">
            <a:extLst>
              <a:ext uri="{FF2B5EF4-FFF2-40B4-BE49-F238E27FC236}">
                <a16:creationId xmlns:a16="http://schemas.microsoft.com/office/drawing/2014/main" id="{A8C7803F-78D1-4877-8380-0B43B29216BF}"/>
              </a:ext>
            </a:extLst>
          </p:cNvPr>
          <p:cNvSpPr>
            <a:spLocks noGrp="1"/>
          </p:cNvSpPr>
          <p:nvPr>
            <p:ph type="body" sz="quarter" idx="10"/>
          </p:nvPr>
        </p:nvSpPr>
        <p:spPr>
          <a:xfrm>
            <a:off x="586390" y="1434370"/>
            <a:ext cx="11018520" cy="738664"/>
          </a:xfrm>
        </p:spPr>
        <p:txBody>
          <a:bodyPr/>
          <a:lstStyle/>
          <a:p>
            <a:r>
              <a:rPr lang="en-US" sz="2400" dirty="0"/>
              <a:t>Over 60% of CSEO engineers were non-FTEs, integrating policies directly into our pipelines was key to ensuring high quality, consistent and compliant code</a:t>
            </a:r>
          </a:p>
        </p:txBody>
      </p:sp>
    </p:spTree>
    <p:extLst>
      <p:ext uri="{BB962C8B-B14F-4D97-AF65-F5344CB8AC3E}">
        <p14:creationId xmlns:p14="http://schemas.microsoft.com/office/powerpoint/2010/main" val="4287534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7507" y="2834446"/>
            <a:ext cx="7834521" cy="1189108"/>
          </a:xfrm>
          <a:prstGeom prst="rect">
            <a:avLst/>
          </a:prstGeom>
        </p:spPr>
        <p:txBody>
          <a:bodyPr wrap="square" anchor="t">
            <a:normAutofit/>
          </a:bodyPr>
          <a:lstStyle/>
          <a:p>
            <a:r>
              <a:rPr lang="en-US" sz="4400" dirty="0">
                <a:solidFill>
                  <a:srgbClr val="FFFFFF"/>
                </a:solidFill>
              </a:rPr>
              <a:t>Listen to the customers</a:t>
            </a:r>
          </a:p>
        </p:txBody>
      </p:sp>
    </p:spTree>
    <p:extLst>
      <p:ext uri="{BB962C8B-B14F-4D97-AF65-F5344CB8AC3E}">
        <p14:creationId xmlns:p14="http://schemas.microsoft.com/office/powerpoint/2010/main" val="415364274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4D9CDF8C-D73B-46F7-83EE-7E73F7F947BF}"/>
              </a:ext>
            </a:extLst>
          </p:cNvPr>
          <p:cNvSpPr>
            <a:spLocks noGrp="1"/>
          </p:cNvSpPr>
          <p:nvPr>
            <p:ph type="title"/>
          </p:nvPr>
        </p:nvSpPr>
        <p:spPr/>
        <p:txBody>
          <a:bodyPr/>
          <a:lstStyle/>
          <a:p>
            <a:r>
              <a:rPr lang="en-US" dirty="0"/>
              <a:t>Feedback-driven development</a:t>
            </a:r>
          </a:p>
        </p:txBody>
      </p:sp>
      <p:sp>
        <p:nvSpPr>
          <p:cNvPr id="18" name="Content Placeholder 17">
            <a:extLst>
              <a:ext uri="{FF2B5EF4-FFF2-40B4-BE49-F238E27FC236}">
                <a16:creationId xmlns:a16="http://schemas.microsoft.com/office/drawing/2014/main" id="{18F7AB12-5B2D-4C7B-A30C-3FEC0CC34D25}"/>
              </a:ext>
            </a:extLst>
          </p:cNvPr>
          <p:cNvSpPr>
            <a:spLocks noGrp="1"/>
          </p:cNvSpPr>
          <p:nvPr>
            <p:ph type="body" sz="quarter" idx="10"/>
          </p:nvPr>
        </p:nvSpPr>
        <p:spPr>
          <a:xfrm>
            <a:off x="586390" y="1434370"/>
            <a:ext cx="8652860" cy="1594283"/>
          </a:xfrm>
        </p:spPr>
        <p:txBody>
          <a:bodyPr/>
          <a:lstStyle/>
          <a:p>
            <a:pPr>
              <a:lnSpc>
                <a:spcPct val="90000"/>
              </a:lnSpc>
              <a:spcBef>
                <a:spcPts val="0"/>
              </a:spcBef>
              <a:spcAft>
                <a:spcPts val="600"/>
              </a:spcAft>
            </a:pPr>
            <a:r>
              <a:rPr lang="en-US" sz="2400" dirty="0">
                <a:gradFill>
                  <a:gsLst>
                    <a:gs pos="1250">
                      <a:schemeClr val="accent2"/>
                    </a:gs>
                    <a:gs pos="100000">
                      <a:schemeClr val="accent2"/>
                    </a:gs>
                  </a:gsLst>
                  <a:lin ang="5400000" scaled="0"/>
                </a:gradFill>
                <a:latin typeface="+mj-lt"/>
              </a:rPr>
              <a:t>What is Feedback Driven Development?</a:t>
            </a:r>
          </a:p>
          <a:p>
            <a:pPr lvl="0">
              <a:lnSpc>
                <a:spcPct val="90000"/>
              </a:lnSpc>
              <a:spcBef>
                <a:spcPts val="0"/>
              </a:spcBef>
              <a:spcAft>
                <a:spcPts val="600"/>
              </a:spcAft>
            </a:pPr>
            <a:r>
              <a:rPr lang="en-US" sz="2000" dirty="0"/>
              <a:t>Business and product investment decisions based on input from a </a:t>
            </a:r>
            <a:br>
              <a:rPr lang="en-US" sz="2000" dirty="0"/>
            </a:br>
            <a:r>
              <a:rPr lang="en-US" sz="2000" dirty="0"/>
              <a:t>well-established, scalable, and clear customer feedback loop</a:t>
            </a:r>
          </a:p>
          <a:p>
            <a:pPr lvl="0">
              <a:lnSpc>
                <a:spcPct val="90000"/>
              </a:lnSpc>
              <a:spcBef>
                <a:spcPts val="0"/>
              </a:spcBef>
              <a:spcAft>
                <a:spcPts val="600"/>
              </a:spcAft>
            </a:pPr>
            <a:r>
              <a:rPr lang="en-US" sz="2000" dirty="0"/>
              <a:t>Foundation for hypothesis-driven product improvements based on </a:t>
            </a:r>
            <a:br>
              <a:rPr lang="en-US" sz="2000" dirty="0"/>
            </a:br>
            <a:r>
              <a:rPr lang="en-US" sz="2000" dirty="0"/>
              <a:t>actual sentiment and usage data</a:t>
            </a:r>
          </a:p>
        </p:txBody>
      </p:sp>
      <p:grpSp>
        <p:nvGrpSpPr>
          <p:cNvPr id="23" name="Group 22" descr="Screenshot">
            <a:extLst>
              <a:ext uri="{FF2B5EF4-FFF2-40B4-BE49-F238E27FC236}">
                <a16:creationId xmlns:a16="http://schemas.microsoft.com/office/drawing/2014/main" id="{C3A4CDE8-6117-4993-A55F-9FA30201C03A}"/>
              </a:ext>
              <a:ext uri="{C183D7F6-B498-43B3-948B-1728B52AA6E4}">
                <adec:decorative xmlns:adec="http://schemas.microsoft.com/office/drawing/2017/decorative" val="0"/>
              </a:ext>
            </a:extLst>
          </p:cNvPr>
          <p:cNvGrpSpPr/>
          <p:nvPr/>
        </p:nvGrpSpPr>
        <p:grpSpPr>
          <a:xfrm>
            <a:off x="9239252" y="1434370"/>
            <a:ext cx="2370138" cy="1812532"/>
            <a:chOff x="9288334" y="1434370"/>
            <a:chExt cx="1986237" cy="1518949"/>
          </a:xfrm>
        </p:grpSpPr>
        <p:pic>
          <p:nvPicPr>
            <p:cNvPr id="2" name="Picture 1">
              <a:extLst>
                <a:ext uri="{FF2B5EF4-FFF2-40B4-BE49-F238E27FC236}">
                  <a16:creationId xmlns:a16="http://schemas.microsoft.com/office/drawing/2014/main" id="{9E7A42C1-4B5D-431C-A22D-60839E0518FE}"/>
                </a:ext>
              </a:extLst>
            </p:cNvPr>
            <p:cNvPicPr>
              <a:picLocks noChangeAspect="1"/>
            </p:cNvPicPr>
            <p:nvPr/>
          </p:nvPicPr>
          <p:blipFill>
            <a:blip r:embed="rId3"/>
            <a:stretch>
              <a:fillRect/>
            </a:stretch>
          </p:blipFill>
          <p:spPr>
            <a:xfrm>
              <a:off x="9288334" y="1434370"/>
              <a:ext cx="1986237" cy="1237114"/>
            </a:xfrm>
            <a:prstGeom prst="rect">
              <a:avLst/>
            </a:prstGeom>
          </p:spPr>
        </p:pic>
        <p:sp>
          <p:nvSpPr>
            <p:cNvPr id="5" name="Rectangle 4">
              <a:extLst>
                <a:ext uri="{FF2B5EF4-FFF2-40B4-BE49-F238E27FC236}">
                  <a16:creationId xmlns:a16="http://schemas.microsoft.com/office/drawing/2014/main" id="{6FDE4D32-0574-41CB-A59C-482F6BAC7271}"/>
                </a:ext>
              </a:extLst>
            </p:cNvPr>
            <p:cNvSpPr/>
            <p:nvPr/>
          </p:nvSpPr>
          <p:spPr>
            <a:xfrm>
              <a:off x="9288334" y="2713449"/>
              <a:ext cx="1783698" cy="239870"/>
            </a:xfrm>
            <a:prstGeom prst="rect">
              <a:avLst/>
            </a:prstGeom>
          </p:spPr>
          <p:txBody>
            <a:bodyPr wrap="square">
              <a:spAutoFit/>
            </a:bodyPr>
            <a:lstStyle/>
            <a:p>
              <a:pPr algn="ctr" defTabSz="932742">
                <a:lnSpc>
                  <a:spcPct val="90000"/>
                </a:lnSpc>
                <a:spcAft>
                  <a:spcPts val="600"/>
                </a:spcAft>
                <a:buSzPct val="90000"/>
                <a:defRPr/>
              </a:pPr>
              <a:r>
                <a:rPr lang="en-IE" sz="1400" dirty="0">
                  <a:gradFill>
                    <a:gsLst>
                      <a:gs pos="1250">
                        <a:schemeClr val="tx1"/>
                      </a:gs>
                      <a:gs pos="100000">
                        <a:schemeClr val="tx1"/>
                      </a:gs>
                    </a:gsLst>
                    <a:lin ang="5400000" scaled="0"/>
                  </a:gradFill>
                  <a:latin typeface="+mj-lt"/>
                  <a:cs typeface="Segoe UI" panose="020B0502040204020203" pitchFamily="34" charset="0"/>
                </a:rPr>
                <a:t>One customer voice </a:t>
              </a:r>
              <a:endParaRPr lang="en-US" sz="1400" dirty="0">
                <a:gradFill>
                  <a:gsLst>
                    <a:gs pos="1250">
                      <a:schemeClr val="tx1"/>
                    </a:gs>
                    <a:gs pos="100000">
                      <a:schemeClr val="tx1"/>
                    </a:gs>
                  </a:gsLst>
                  <a:lin ang="5400000" scaled="0"/>
                </a:gradFill>
                <a:latin typeface="+mj-lt"/>
                <a:cs typeface="Segoe UI" panose="020B0502040204020203" pitchFamily="34" charset="0"/>
              </a:endParaRPr>
            </a:p>
          </p:txBody>
        </p:sp>
      </p:grpSp>
      <p:sp>
        <p:nvSpPr>
          <p:cNvPr id="24" name="Content Placeholder 17">
            <a:extLst>
              <a:ext uri="{FF2B5EF4-FFF2-40B4-BE49-F238E27FC236}">
                <a16:creationId xmlns:a16="http://schemas.microsoft.com/office/drawing/2014/main" id="{889D3AD9-018B-462B-B3A6-D41218CB0B97}"/>
              </a:ext>
            </a:extLst>
          </p:cNvPr>
          <p:cNvSpPr txBox="1">
            <a:spLocks/>
          </p:cNvSpPr>
          <p:nvPr/>
        </p:nvSpPr>
        <p:spPr>
          <a:xfrm>
            <a:off x="586390" y="3426000"/>
            <a:ext cx="11018520" cy="260994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spcBef>
                <a:spcPts val="0"/>
              </a:spcBef>
              <a:spcAft>
                <a:spcPts val="1200"/>
              </a:spcAft>
            </a:pPr>
            <a:r>
              <a:rPr lang="en-US" sz="2400" dirty="0">
                <a:gradFill>
                  <a:gsLst>
                    <a:gs pos="1250">
                      <a:schemeClr val="accent2"/>
                    </a:gs>
                    <a:gs pos="100000">
                      <a:schemeClr val="accent2"/>
                    </a:gs>
                  </a:gsLst>
                  <a:lin ang="5400000" scaled="0"/>
                </a:gradFill>
                <a:latin typeface="+mj-lt"/>
              </a:rPr>
              <a:t>Outcomes</a:t>
            </a:r>
          </a:p>
          <a:p>
            <a:pPr>
              <a:lnSpc>
                <a:spcPct val="90000"/>
              </a:lnSpc>
              <a:spcBef>
                <a:spcPts val="0"/>
              </a:spcBef>
              <a:spcAft>
                <a:spcPts val="1200"/>
              </a:spcAft>
            </a:pPr>
            <a:r>
              <a:rPr lang="en-US" sz="2000" dirty="0"/>
              <a:t>Contextual in-app feedback experience for end users using standardized service called </a:t>
            </a:r>
            <a:br>
              <a:rPr lang="en-US" sz="2000" dirty="0"/>
            </a:br>
            <a:r>
              <a:rPr lang="en-US" sz="2000" dirty="0"/>
              <a:t>One Customer Voice </a:t>
            </a:r>
            <a:r>
              <a:rPr lang="en-IE" sz="2000" dirty="0"/>
              <a:t>(send-a-smile from Office retail apps)</a:t>
            </a:r>
          </a:p>
          <a:p>
            <a:pPr>
              <a:lnSpc>
                <a:spcPct val="90000"/>
              </a:lnSpc>
              <a:spcBef>
                <a:spcPts val="0"/>
              </a:spcBef>
              <a:spcAft>
                <a:spcPts val="1200"/>
              </a:spcAft>
            </a:pPr>
            <a:r>
              <a:rPr lang="en-US" sz="2000" dirty="0"/>
              <a:t>Multi-channel feedback storage in a single backend system</a:t>
            </a:r>
          </a:p>
          <a:p>
            <a:pPr>
              <a:lnSpc>
                <a:spcPct val="90000"/>
              </a:lnSpc>
              <a:spcBef>
                <a:spcPts val="0"/>
              </a:spcBef>
              <a:spcAft>
                <a:spcPts val="1200"/>
              </a:spcAft>
            </a:pPr>
            <a:r>
              <a:rPr lang="en-US" sz="2000" dirty="0"/>
              <a:t>Feedback funnel and triage process from a spectrum of sources</a:t>
            </a:r>
          </a:p>
          <a:p>
            <a:pPr>
              <a:lnSpc>
                <a:spcPct val="90000"/>
              </a:lnSpc>
              <a:spcBef>
                <a:spcPts val="0"/>
              </a:spcBef>
              <a:spcAft>
                <a:spcPts val="1200"/>
              </a:spcAft>
            </a:pPr>
            <a:r>
              <a:rPr lang="en-IE" sz="2000" dirty="0"/>
              <a:t>Culture change to build customer feedback capturing, triaging and analysis into team's day </a:t>
            </a:r>
            <a:br>
              <a:rPr lang="en-IE" sz="2000" dirty="0"/>
            </a:br>
            <a:r>
              <a:rPr lang="en-IE" sz="2000" dirty="0"/>
              <a:t>to day workflows and how they plan their work</a:t>
            </a:r>
          </a:p>
        </p:txBody>
      </p:sp>
    </p:spTree>
    <p:extLst>
      <p:ext uri="{BB962C8B-B14F-4D97-AF65-F5344CB8AC3E}">
        <p14:creationId xmlns:p14="http://schemas.microsoft.com/office/powerpoint/2010/main" val="239934997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87507" y="2834446"/>
            <a:ext cx="7834521" cy="1189108"/>
          </a:xfrm>
          <a:prstGeom prst="rect">
            <a:avLst/>
          </a:prstGeom>
        </p:spPr>
        <p:txBody>
          <a:bodyPr wrap="square" anchor="t">
            <a:normAutofit/>
          </a:bodyPr>
          <a:lstStyle/>
          <a:p>
            <a:r>
              <a:rPr lang="en-US" sz="4400" dirty="0">
                <a:solidFill>
                  <a:srgbClr val="FFFFFF"/>
                </a:solidFill>
              </a:rPr>
              <a:t>What have we learned?</a:t>
            </a:r>
          </a:p>
        </p:txBody>
      </p:sp>
    </p:spTree>
    <p:extLst>
      <p:ext uri="{BB962C8B-B14F-4D97-AF65-F5344CB8AC3E}">
        <p14:creationId xmlns:p14="http://schemas.microsoft.com/office/powerpoint/2010/main" val="67345995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7EC1346-963B-4634-BA23-BFAFE6C6AFB0}"/>
              </a:ext>
            </a:extLst>
          </p:cNvPr>
          <p:cNvSpPr>
            <a:spLocks noGrp="1"/>
          </p:cNvSpPr>
          <p:nvPr>
            <p:ph type="title"/>
          </p:nvPr>
        </p:nvSpPr>
        <p:spPr/>
        <p:txBody>
          <a:bodyPr/>
          <a:lstStyle/>
          <a:p>
            <a:r>
              <a:rPr lang="en-US" dirty="0"/>
              <a:t>Key lessons we have learned</a:t>
            </a:r>
          </a:p>
        </p:txBody>
      </p:sp>
      <p:sp>
        <p:nvSpPr>
          <p:cNvPr id="7" name="Text Placeholder 6">
            <a:extLst>
              <a:ext uri="{FF2B5EF4-FFF2-40B4-BE49-F238E27FC236}">
                <a16:creationId xmlns:a16="http://schemas.microsoft.com/office/drawing/2014/main" id="{9722FD27-A4AE-4B71-8406-85680EAE244D}"/>
              </a:ext>
            </a:extLst>
          </p:cNvPr>
          <p:cNvSpPr>
            <a:spLocks noGrp="1"/>
          </p:cNvSpPr>
          <p:nvPr>
            <p:ph type="body" sz="quarter" idx="10"/>
          </p:nvPr>
        </p:nvSpPr>
        <p:spPr>
          <a:xfrm>
            <a:off x="4938315" y="755912"/>
            <a:ext cx="6669658" cy="5343001"/>
          </a:xfrm>
        </p:spPr>
        <p:txBody>
          <a:bodyPr/>
          <a:lstStyle/>
          <a:p>
            <a:r>
              <a:rPr lang="en-US" sz="2400" dirty="0">
                <a:gradFill>
                  <a:gsLst>
                    <a:gs pos="1250">
                      <a:schemeClr val="accent1"/>
                    </a:gs>
                    <a:gs pos="100000">
                      <a:schemeClr val="accent1"/>
                    </a:gs>
                  </a:gsLst>
                  <a:lin ang="5400000" scaled="0"/>
                </a:gradFill>
                <a:latin typeface="+mj-lt"/>
              </a:rPr>
              <a:t>Lesson 1: </a:t>
            </a:r>
            <a:br>
              <a:rPr lang="en-US" sz="2400" dirty="0">
                <a:gradFill>
                  <a:gsLst>
                    <a:gs pos="1250">
                      <a:schemeClr val="accent1"/>
                    </a:gs>
                    <a:gs pos="100000">
                      <a:schemeClr val="accent1"/>
                    </a:gs>
                  </a:gsLst>
                  <a:lin ang="5400000" scaled="0"/>
                </a:gradFill>
                <a:latin typeface="+mj-lt"/>
              </a:rPr>
            </a:br>
            <a:r>
              <a:rPr lang="en-US" sz="2000" dirty="0"/>
              <a:t>Success to modernizing our engineering is being vision-led and metric driven</a:t>
            </a:r>
            <a:endParaRPr lang="en-US" sz="2400" dirty="0"/>
          </a:p>
          <a:p>
            <a:r>
              <a:rPr lang="en-US" sz="2400" dirty="0">
                <a:gradFill>
                  <a:gsLst>
                    <a:gs pos="1250">
                      <a:schemeClr val="accent1"/>
                    </a:gs>
                    <a:gs pos="100000">
                      <a:schemeClr val="accent1"/>
                    </a:gs>
                  </a:gsLst>
                  <a:lin ang="5400000" scaled="0"/>
                </a:gradFill>
                <a:latin typeface="+mj-lt"/>
              </a:rPr>
              <a:t>Lesson 2: </a:t>
            </a:r>
            <a:br>
              <a:rPr lang="en-US" sz="2400" dirty="0">
                <a:gradFill>
                  <a:gsLst>
                    <a:gs pos="1250">
                      <a:schemeClr val="accent1"/>
                    </a:gs>
                    <a:gs pos="100000">
                      <a:schemeClr val="accent1"/>
                    </a:gs>
                  </a:gsLst>
                  <a:lin ang="5400000" scaled="0"/>
                </a:gradFill>
                <a:latin typeface="+mj-lt"/>
              </a:rPr>
            </a:br>
            <a:r>
              <a:rPr lang="en-US" sz="2000" dirty="0"/>
              <a:t>Transformation cuts across people, process and technology</a:t>
            </a:r>
          </a:p>
          <a:p>
            <a:r>
              <a:rPr lang="en-US" sz="2400" dirty="0">
                <a:gradFill>
                  <a:gsLst>
                    <a:gs pos="1250">
                      <a:schemeClr val="accent1"/>
                    </a:gs>
                    <a:gs pos="100000">
                      <a:schemeClr val="accent1"/>
                    </a:gs>
                  </a:gsLst>
                  <a:lin ang="5400000" scaled="0"/>
                </a:gradFill>
                <a:latin typeface="+mj-lt"/>
              </a:rPr>
              <a:t>Lesson 3: </a:t>
            </a:r>
            <a:br>
              <a:rPr lang="en-US" sz="2400" dirty="0">
                <a:gradFill>
                  <a:gsLst>
                    <a:gs pos="1250">
                      <a:schemeClr val="accent1"/>
                    </a:gs>
                    <a:gs pos="100000">
                      <a:schemeClr val="accent1"/>
                    </a:gs>
                  </a:gsLst>
                  <a:lin ang="5400000" scaled="0"/>
                </a:gradFill>
                <a:latin typeface="+mj-lt"/>
              </a:rPr>
            </a:br>
            <a:r>
              <a:rPr lang="en-US" sz="2000" dirty="0"/>
              <a:t>Requirement to invest the time up front in burning down technical debt</a:t>
            </a:r>
          </a:p>
          <a:p>
            <a:r>
              <a:rPr lang="en-US" sz="2400" dirty="0">
                <a:gradFill>
                  <a:gsLst>
                    <a:gs pos="1250">
                      <a:schemeClr val="accent1"/>
                    </a:gs>
                    <a:gs pos="100000">
                      <a:schemeClr val="accent1"/>
                    </a:gs>
                  </a:gsLst>
                  <a:lin ang="5400000" scaled="0"/>
                </a:gradFill>
                <a:latin typeface="+mj-lt"/>
              </a:rPr>
              <a:t>Lesson 4: </a:t>
            </a:r>
            <a:br>
              <a:rPr lang="en-US" sz="2400" dirty="0">
                <a:gradFill>
                  <a:gsLst>
                    <a:gs pos="1250">
                      <a:schemeClr val="accent1"/>
                    </a:gs>
                    <a:gs pos="100000">
                      <a:schemeClr val="accent1"/>
                    </a:gs>
                  </a:gsLst>
                  <a:lin ang="5400000" scaled="0"/>
                </a:gradFill>
                <a:latin typeface="+mj-lt"/>
              </a:rPr>
            </a:br>
            <a:r>
              <a:rPr lang="en-US" sz="2000" dirty="0"/>
              <a:t>Transformation is an opportunity to lead E2E thinking </a:t>
            </a:r>
          </a:p>
          <a:p>
            <a:r>
              <a:rPr lang="en-US" sz="2400" dirty="0">
                <a:gradFill>
                  <a:gsLst>
                    <a:gs pos="1250">
                      <a:schemeClr val="accent1"/>
                    </a:gs>
                    <a:gs pos="100000">
                      <a:schemeClr val="accent1"/>
                    </a:gs>
                  </a:gsLst>
                  <a:lin ang="5400000" scaled="0"/>
                </a:gradFill>
                <a:latin typeface="+mj-lt"/>
              </a:rPr>
              <a:t>Lesson 5: </a:t>
            </a:r>
            <a:br>
              <a:rPr lang="en-US" sz="2400" dirty="0">
                <a:gradFill>
                  <a:gsLst>
                    <a:gs pos="1250">
                      <a:schemeClr val="accent1"/>
                    </a:gs>
                    <a:gs pos="100000">
                      <a:schemeClr val="accent1"/>
                    </a:gs>
                  </a:gsLst>
                  <a:lin ang="5400000" scaled="0"/>
                </a:gradFill>
                <a:latin typeface="+mj-lt"/>
              </a:rPr>
            </a:br>
            <a:r>
              <a:rPr lang="en-US" sz="2000" dirty="0"/>
              <a:t>Be consistent throughout the journey and carefully prioritize goals and metrics</a:t>
            </a:r>
          </a:p>
        </p:txBody>
      </p:sp>
    </p:spTree>
    <p:extLst>
      <p:ext uri="{BB962C8B-B14F-4D97-AF65-F5344CB8AC3E}">
        <p14:creationId xmlns:p14="http://schemas.microsoft.com/office/powerpoint/2010/main" val="1580278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35" presetClass="path" presetSubtype="0" decel="100000" fill="hold" grpId="1" nodeType="withEffect">
                                  <p:stCondLst>
                                    <p:cond delay="0"/>
                                  </p:stCondLst>
                                  <p:childTnLst>
                                    <p:animMotion origin="layout" path="M -3.33333E-6 3.7037E-7 L -0.01666 3.7037E-7 " pathEditMode="relative" rAng="0" ptsTypes="AA">
                                      <p:cBhvr>
                                        <p:cTn id="9" dur="650" spd="-100000" fill="hold"/>
                                        <p:tgtEl>
                                          <p:spTgt spid="7">
                                            <p:txEl>
                                              <p:pRg st="0" end="0"/>
                                            </p:txEl>
                                          </p:spTgt>
                                        </p:tgtEl>
                                        <p:attrNameLst>
                                          <p:attrName>ppt_x</p:attrName>
                                          <p:attrName>ppt_y</p:attrName>
                                        </p:attrNameLst>
                                      </p:cBhvr>
                                      <p:rCtr x="-833" y="0"/>
                                    </p:animMotion>
                                  </p:childTnLst>
                                </p:cTn>
                              </p:par>
                              <p:par>
                                <p:cTn id="10" presetID="10" presetClass="entr" presetSubtype="0" fill="hold" grpId="0" nodeType="withEffect">
                                  <p:stCondLst>
                                    <p:cond delay="20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par>
                                <p:cTn id="13" presetID="35" presetClass="path" presetSubtype="0" decel="100000" fill="hold" grpId="1" nodeType="withEffect">
                                  <p:stCondLst>
                                    <p:cond delay="200"/>
                                  </p:stCondLst>
                                  <p:childTnLst>
                                    <p:animMotion origin="layout" path="M -3.33333E-6 3.7037E-7 L -0.01666 3.7037E-7 " pathEditMode="relative" rAng="0" ptsTypes="AA">
                                      <p:cBhvr>
                                        <p:cTn id="14" dur="650" spd="-100000" fill="hold"/>
                                        <p:tgtEl>
                                          <p:spTgt spid="7">
                                            <p:txEl>
                                              <p:pRg st="1" end="1"/>
                                            </p:txEl>
                                          </p:spTgt>
                                        </p:tgtEl>
                                        <p:attrNameLst>
                                          <p:attrName>ppt_x</p:attrName>
                                          <p:attrName>ppt_y</p:attrName>
                                        </p:attrNameLst>
                                      </p:cBhvr>
                                      <p:rCtr x="-833" y="0"/>
                                    </p:animMotion>
                                  </p:childTnLst>
                                </p:cTn>
                              </p:par>
                              <p:par>
                                <p:cTn id="15" presetID="10" presetClass="entr" presetSubtype="0" fill="hold" grpId="0" nodeType="withEffect">
                                  <p:stCondLst>
                                    <p:cond delay="40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par>
                                <p:cTn id="18" presetID="35" presetClass="path" presetSubtype="0" decel="100000" fill="hold" grpId="1" nodeType="withEffect">
                                  <p:stCondLst>
                                    <p:cond delay="400"/>
                                  </p:stCondLst>
                                  <p:childTnLst>
                                    <p:animMotion origin="layout" path="M -3.33333E-6 3.7037E-7 L -0.01666 3.7037E-7 " pathEditMode="relative" rAng="0" ptsTypes="AA">
                                      <p:cBhvr>
                                        <p:cTn id="19" dur="650" spd="-100000" fill="hold"/>
                                        <p:tgtEl>
                                          <p:spTgt spid="7">
                                            <p:txEl>
                                              <p:pRg st="2" end="2"/>
                                            </p:txEl>
                                          </p:spTgt>
                                        </p:tgtEl>
                                        <p:attrNameLst>
                                          <p:attrName>ppt_x</p:attrName>
                                          <p:attrName>ppt_y</p:attrName>
                                        </p:attrNameLst>
                                      </p:cBhvr>
                                      <p:rCtr x="-833" y="0"/>
                                    </p:animMotion>
                                  </p:childTnLst>
                                </p:cTn>
                              </p:par>
                              <p:par>
                                <p:cTn id="20" presetID="10" presetClass="entr" presetSubtype="0" fill="hold" grpId="0" nodeType="withEffect">
                                  <p:stCondLst>
                                    <p:cond delay="60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35" presetClass="path" presetSubtype="0" decel="100000" fill="hold" grpId="1" nodeType="withEffect">
                                  <p:stCondLst>
                                    <p:cond delay="600"/>
                                  </p:stCondLst>
                                  <p:childTnLst>
                                    <p:animMotion origin="layout" path="M -3.33333E-6 3.7037E-7 L -0.01666 3.7037E-7 " pathEditMode="relative" rAng="0" ptsTypes="AA">
                                      <p:cBhvr>
                                        <p:cTn id="24" dur="650" spd="-100000" fill="hold"/>
                                        <p:tgtEl>
                                          <p:spTgt spid="7">
                                            <p:txEl>
                                              <p:pRg st="3" end="3"/>
                                            </p:txEl>
                                          </p:spTgt>
                                        </p:tgtEl>
                                        <p:attrNameLst>
                                          <p:attrName>ppt_x</p:attrName>
                                          <p:attrName>ppt_y</p:attrName>
                                        </p:attrNameLst>
                                      </p:cBhvr>
                                      <p:rCtr x="-833" y="0"/>
                                    </p:animMotion>
                                  </p:childTnLst>
                                </p:cTn>
                              </p:par>
                              <p:par>
                                <p:cTn id="25" presetID="10" presetClass="entr" presetSubtype="0" fill="hold" grpId="0" nodeType="withEffect">
                                  <p:stCondLst>
                                    <p:cond delay="800"/>
                                  </p:stCondLst>
                                  <p:childTnLst>
                                    <p:set>
                                      <p:cBhvr>
                                        <p:cTn id="26" dur="1" fill="hold">
                                          <p:stCondLst>
                                            <p:cond delay="0"/>
                                          </p:stCondLst>
                                        </p:cTn>
                                        <p:tgtEl>
                                          <p:spTgt spid="7">
                                            <p:txEl>
                                              <p:pRg st="4" end="4"/>
                                            </p:txEl>
                                          </p:spTgt>
                                        </p:tgtEl>
                                        <p:attrNameLst>
                                          <p:attrName>style.visibility</p:attrName>
                                        </p:attrNameLst>
                                      </p:cBhvr>
                                      <p:to>
                                        <p:strVal val="visible"/>
                                      </p:to>
                                    </p:set>
                                    <p:animEffect transition="in" filter="fade">
                                      <p:cBhvr>
                                        <p:cTn id="27" dur="500"/>
                                        <p:tgtEl>
                                          <p:spTgt spid="7">
                                            <p:txEl>
                                              <p:pRg st="4" end="4"/>
                                            </p:txEl>
                                          </p:spTgt>
                                        </p:tgtEl>
                                      </p:cBhvr>
                                    </p:animEffect>
                                  </p:childTnLst>
                                </p:cTn>
                              </p:par>
                              <p:par>
                                <p:cTn id="28" presetID="35" presetClass="path" presetSubtype="0" decel="100000" fill="hold" grpId="1" nodeType="withEffect">
                                  <p:stCondLst>
                                    <p:cond delay="800"/>
                                  </p:stCondLst>
                                  <p:childTnLst>
                                    <p:animMotion origin="layout" path="M -3.33333E-6 3.7037E-7 L -0.01666 3.7037E-7 " pathEditMode="relative" rAng="0" ptsTypes="AA">
                                      <p:cBhvr>
                                        <p:cTn id="29" dur="650" spd="-100000" fill="hold"/>
                                        <p:tgtEl>
                                          <p:spTgt spid="7">
                                            <p:txEl>
                                              <p:pRg st="4" end="4"/>
                                            </p:txEl>
                                          </p:spTgt>
                                        </p:tgtEl>
                                        <p:attrNameLst>
                                          <p:attrName>ppt_x</p:attrName>
                                          <p:attrName>ppt_y</p:attrName>
                                        </p:attrNameLst>
                                      </p:cBhvr>
                                      <p:rCtr x="-83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7" grpId="1"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5A9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2828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a:xfrm>
            <a:off x="425132" y="604773"/>
            <a:ext cx="7134441" cy="553998"/>
          </a:xfrm>
        </p:spPr>
        <p:txBody>
          <a:bodyPr/>
          <a:lstStyle/>
          <a:p>
            <a:r>
              <a:rPr lang="en-US" dirty="0"/>
              <a:t>What we’ll cover today</a:t>
            </a:r>
          </a:p>
        </p:txBody>
      </p:sp>
      <p:pic>
        <p:nvPicPr>
          <p:cNvPr id="14" name="Picture Placeholder 13" descr="A bridge over a body of water&#10;&#10;Description automatically generated">
            <a:extLst>
              <a:ext uri="{FF2B5EF4-FFF2-40B4-BE49-F238E27FC236}">
                <a16:creationId xmlns:a16="http://schemas.microsoft.com/office/drawing/2014/main" id="{63E3A4EE-F61F-4A2C-AF32-528B3BE8C898}"/>
              </a:ext>
            </a:extLst>
          </p:cNvPr>
          <p:cNvPicPr>
            <a:picLocks noGrp="1" noChangeAspect="1"/>
          </p:cNvPicPr>
          <p:nvPr>
            <p:ph type="pic" sz="quarter" idx="11"/>
          </p:nvPr>
        </p:nvPicPr>
        <p:blipFill>
          <a:blip r:embed="rId3">
            <a:extLst>
              <a:ext uri="{28A0092B-C50C-407E-A947-70E740481C1C}">
                <a14:useLocalDpi xmlns:a14="http://schemas.microsoft.com/office/drawing/2010/main"/>
              </a:ext>
            </a:extLst>
          </a:blip>
          <a:srcRect/>
          <a:stretch>
            <a:fillRect/>
          </a:stretch>
        </p:blipFill>
        <p:spPr/>
      </p:pic>
      <p:sp>
        <p:nvSpPr>
          <p:cNvPr id="4" name="Text Placeholder 3"/>
          <p:cNvSpPr>
            <a:spLocks noGrp="1"/>
          </p:cNvSpPr>
          <p:nvPr>
            <p:ph type="body" sz="quarter" idx="4294967295"/>
          </p:nvPr>
        </p:nvSpPr>
        <p:spPr>
          <a:xfrm>
            <a:off x="359653" y="1409793"/>
            <a:ext cx="6842125" cy="922338"/>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Core service engineering </a:t>
            </a:r>
            <a:br>
              <a:rPr lang="en-US" sz="2400" dirty="0">
                <a:gradFill>
                  <a:gsLst>
                    <a:gs pos="83000">
                      <a:schemeClr val="tx2"/>
                    </a:gs>
                    <a:gs pos="100000">
                      <a:schemeClr val="tx2"/>
                    </a:gs>
                  </a:gsLst>
                  <a:lin ang="5400000" scaled="1"/>
                </a:gradFill>
                <a:latin typeface="+mj-lt"/>
              </a:rPr>
            </a:br>
            <a:r>
              <a:rPr lang="en-US" sz="2400" dirty="0">
                <a:gradFill>
                  <a:gsLst>
                    <a:gs pos="83000">
                      <a:schemeClr val="tx2"/>
                    </a:gs>
                    <a:gs pos="100000">
                      <a:schemeClr val="tx2"/>
                    </a:gs>
                  </a:gsLst>
                  <a:lin ang="5400000" scaled="1"/>
                </a:gradFill>
                <a:latin typeface="+mj-lt"/>
              </a:rPr>
              <a:t>and operations</a:t>
            </a:r>
          </a:p>
        </p:txBody>
      </p:sp>
      <p:sp>
        <p:nvSpPr>
          <p:cNvPr id="5" name="Text Placeholder 4"/>
          <p:cNvSpPr>
            <a:spLocks noGrp="1"/>
          </p:cNvSpPr>
          <p:nvPr>
            <p:ph type="body" sz="quarter" idx="4294967295"/>
          </p:nvPr>
        </p:nvSpPr>
        <p:spPr>
          <a:xfrm>
            <a:off x="359653" y="2298240"/>
            <a:ext cx="5429250" cy="552450"/>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Move to the cloud</a:t>
            </a:r>
          </a:p>
        </p:txBody>
      </p:sp>
      <p:sp>
        <p:nvSpPr>
          <p:cNvPr id="6" name="Text Placeholder 5"/>
          <p:cNvSpPr>
            <a:spLocks noGrp="1"/>
          </p:cNvSpPr>
          <p:nvPr>
            <p:ph type="body" sz="quarter" idx="4294967295"/>
          </p:nvPr>
        </p:nvSpPr>
        <p:spPr>
          <a:xfrm>
            <a:off x="320743" y="3069011"/>
            <a:ext cx="5429250" cy="554037"/>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Being metric driven</a:t>
            </a:r>
          </a:p>
        </p:txBody>
      </p:sp>
      <p:sp>
        <p:nvSpPr>
          <p:cNvPr id="7" name="Text Placeholder 6"/>
          <p:cNvSpPr>
            <a:spLocks noGrp="1"/>
          </p:cNvSpPr>
          <p:nvPr>
            <p:ph type="body" sz="quarter" idx="4294967295"/>
          </p:nvPr>
        </p:nvSpPr>
        <p:spPr>
          <a:xfrm>
            <a:off x="320743" y="3918955"/>
            <a:ext cx="5429250" cy="552450"/>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Modernizing the pipeline</a:t>
            </a:r>
          </a:p>
        </p:txBody>
      </p:sp>
      <p:sp>
        <p:nvSpPr>
          <p:cNvPr id="8" name="Text Placeholder 7"/>
          <p:cNvSpPr>
            <a:spLocks noGrp="1"/>
          </p:cNvSpPr>
          <p:nvPr>
            <p:ph type="body" sz="quarter" idx="4294967295"/>
          </p:nvPr>
        </p:nvSpPr>
        <p:spPr>
          <a:xfrm>
            <a:off x="359653" y="5587217"/>
            <a:ext cx="5429250" cy="554038"/>
          </a:xfrm>
          <a:noFill/>
        </p:spPr>
        <p:txBody>
          <a:bodyPr vert="horz" wrap="square" lIns="731520" tIns="91440" rIns="146304" bIns="91440" rtlCol="0" anchor="ctr">
            <a:spAutoFit/>
          </a:bodyPr>
          <a:lstStyle/>
          <a:p>
            <a:pPr marL="0" indent="0">
              <a:buNone/>
            </a:pPr>
            <a:r>
              <a:rPr lang="en-US" sz="2400" dirty="0">
                <a:gradFill>
                  <a:gsLst>
                    <a:gs pos="83000">
                      <a:schemeClr val="tx2"/>
                    </a:gs>
                    <a:gs pos="100000">
                      <a:schemeClr val="tx2"/>
                    </a:gs>
                  </a:gsLst>
                  <a:lin ang="5400000" scaled="1"/>
                </a:gradFill>
                <a:latin typeface="+mj-lt"/>
              </a:rPr>
              <a:t>What we have learned</a:t>
            </a:r>
          </a:p>
        </p:txBody>
      </p:sp>
      <p:sp>
        <p:nvSpPr>
          <p:cNvPr id="18" name="arrow_15">
            <a:extLst>
              <a:ext uri="{FF2B5EF4-FFF2-40B4-BE49-F238E27FC236}">
                <a16:creationId xmlns:a16="http://schemas.microsoft.com/office/drawing/2014/main" id="{0232268A-95D6-4EF3-AC3F-9E95829764EF}"/>
              </a:ext>
              <a:ext uri="{C183D7F6-B498-43B3-948B-1728B52AA6E4}">
                <adec:decorative xmlns:adec="http://schemas.microsoft.com/office/drawing/2017/decorative" val="1"/>
              </a:ext>
            </a:extLst>
          </p:cNvPr>
          <p:cNvSpPr>
            <a:spLocks noChangeAspect="1" noEditPoints="1"/>
          </p:cNvSpPr>
          <p:nvPr/>
        </p:nvSpPr>
        <p:spPr bwMode="auto">
          <a:xfrm>
            <a:off x="529897" y="1567372"/>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19" name="arrow_15">
            <a:extLst>
              <a:ext uri="{FF2B5EF4-FFF2-40B4-BE49-F238E27FC236}">
                <a16:creationId xmlns:a16="http://schemas.microsoft.com/office/drawing/2014/main" id="{A75A2DCD-F97C-40EA-B1D7-D52C4FC1C7F0}"/>
              </a:ext>
              <a:ext uri="{C183D7F6-B498-43B3-948B-1728B52AA6E4}">
                <adec:decorative xmlns:adec="http://schemas.microsoft.com/office/drawing/2017/decorative" val="1"/>
              </a:ext>
            </a:extLst>
          </p:cNvPr>
          <p:cNvSpPr>
            <a:spLocks noChangeAspect="1" noEditPoints="1"/>
          </p:cNvSpPr>
          <p:nvPr/>
        </p:nvSpPr>
        <p:spPr bwMode="auto">
          <a:xfrm>
            <a:off x="529897" y="2388829"/>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20" name="arrow_15">
            <a:extLst>
              <a:ext uri="{FF2B5EF4-FFF2-40B4-BE49-F238E27FC236}">
                <a16:creationId xmlns:a16="http://schemas.microsoft.com/office/drawing/2014/main" id="{92B38B12-EAA3-47BD-91C7-0C06A235B474}"/>
              </a:ext>
              <a:ext uri="{C183D7F6-B498-43B3-948B-1728B52AA6E4}">
                <adec:decorative xmlns:adec="http://schemas.microsoft.com/office/drawing/2017/decorative" val="1"/>
              </a:ext>
            </a:extLst>
          </p:cNvPr>
          <p:cNvSpPr>
            <a:spLocks noChangeAspect="1" noEditPoints="1"/>
          </p:cNvSpPr>
          <p:nvPr/>
        </p:nvSpPr>
        <p:spPr bwMode="auto">
          <a:xfrm>
            <a:off x="529897" y="3210365"/>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21" name="arrow_15">
            <a:extLst>
              <a:ext uri="{FF2B5EF4-FFF2-40B4-BE49-F238E27FC236}">
                <a16:creationId xmlns:a16="http://schemas.microsoft.com/office/drawing/2014/main" id="{125A3F02-7370-40D9-8827-42A3123DCEBC}"/>
              </a:ext>
              <a:ext uri="{C183D7F6-B498-43B3-948B-1728B52AA6E4}">
                <adec:decorative xmlns:adec="http://schemas.microsoft.com/office/drawing/2017/decorative" val="1"/>
              </a:ext>
            </a:extLst>
          </p:cNvPr>
          <p:cNvSpPr>
            <a:spLocks noChangeAspect="1" noEditPoints="1"/>
          </p:cNvSpPr>
          <p:nvPr/>
        </p:nvSpPr>
        <p:spPr bwMode="auto">
          <a:xfrm>
            <a:off x="529897" y="4031899"/>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22" name="arrow_15">
            <a:extLst>
              <a:ext uri="{FF2B5EF4-FFF2-40B4-BE49-F238E27FC236}">
                <a16:creationId xmlns:a16="http://schemas.microsoft.com/office/drawing/2014/main" id="{3395D271-D8E6-4BDC-A1B1-B52BD92FB79E}"/>
              </a:ext>
              <a:ext uri="{C183D7F6-B498-43B3-948B-1728B52AA6E4}">
                <adec:decorative xmlns:adec="http://schemas.microsoft.com/office/drawing/2017/decorative" val="1"/>
              </a:ext>
            </a:extLst>
          </p:cNvPr>
          <p:cNvSpPr>
            <a:spLocks noChangeAspect="1" noEditPoints="1"/>
          </p:cNvSpPr>
          <p:nvPr/>
        </p:nvSpPr>
        <p:spPr bwMode="auto">
          <a:xfrm>
            <a:off x="529896" y="5686424"/>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2" name="arrow_15">
            <a:extLst>
              <a:ext uri="{FF2B5EF4-FFF2-40B4-BE49-F238E27FC236}">
                <a16:creationId xmlns:a16="http://schemas.microsoft.com/office/drawing/2014/main" id="{1DC17C27-6983-4D15-8F06-03BA9348A045}"/>
              </a:ext>
              <a:ext uri="{C183D7F6-B498-43B3-948B-1728B52AA6E4}">
                <adec:decorative xmlns:adec="http://schemas.microsoft.com/office/drawing/2017/decorative" val="1"/>
              </a:ext>
            </a:extLst>
          </p:cNvPr>
          <p:cNvSpPr>
            <a:spLocks noChangeAspect="1" noEditPoints="1"/>
          </p:cNvSpPr>
          <p:nvPr/>
        </p:nvSpPr>
        <p:spPr bwMode="auto">
          <a:xfrm>
            <a:off x="529896" y="4820471"/>
            <a:ext cx="357252" cy="35562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5875" cap="sq">
            <a:solidFill>
              <a:schemeClr val="tx2"/>
            </a:solidFill>
            <a:prstDash val="solid"/>
            <a:miter lim="800000"/>
            <a:headEnd/>
            <a:tailEnd/>
          </a:ln>
        </p:spPr>
        <p:txBody>
          <a:bodyPr vert="horz" wrap="square" lIns="87880" tIns="43940" rIns="87880" bIns="43940" numCol="1" anchor="t" anchorCtr="0" compatLnSpc="1">
            <a:prstTxWarp prst="textNoShape">
              <a:avLst/>
            </a:prstTxWarp>
          </a:bodyPr>
          <a:lstStyle/>
          <a:p>
            <a:pPr defTabSz="896423">
              <a:defRPr/>
            </a:pPr>
            <a:endParaRPr lang="en-US" sz="768" dirty="0">
              <a:gradFill>
                <a:gsLst>
                  <a:gs pos="0">
                    <a:srgbClr val="505050"/>
                  </a:gs>
                  <a:gs pos="100000">
                    <a:srgbClr val="505050"/>
                  </a:gs>
                </a:gsLst>
                <a:lin ang="5400000" scaled="1"/>
              </a:gradFill>
              <a:latin typeface="Segoe UI Semilight"/>
            </a:endParaRPr>
          </a:p>
        </p:txBody>
      </p:sp>
      <p:sp>
        <p:nvSpPr>
          <p:cNvPr id="17" name="Text Placeholder 7">
            <a:extLst>
              <a:ext uri="{FF2B5EF4-FFF2-40B4-BE49-F238E27FC236}">
                <a16:creationId xmlns:a16="http://schemas.microsoft.com/office/drawing/2014/main" id="{BDE3CCA9-BE12-456A-8269-CC0751401F68}"/>
              </a:ext>
            </a:extLst>
          </p:cNvPr>
          <p:cNvSpPr txBox="1">
            <a:spLocks/>
          </p:cNvSpPr>
          <p:nvPr/>
        </p:nvSpPr>
        <p:spPr>
          <a:xfrm>
            <a:off x="320743" y="4722387"/>
            <a:ext cx="5429250" cy="554038"/>
          </a:xfrm>
          <a:prstGeom prst="rect">
            <a:avLst/>
          </a:prstGeom>
          <a:noFill/>
        </p:spPr>
        <p:txBody>
          <a:bodyPr vert="horz" wrap="square" lIns="731520" tIns="91440" rIns="146304" bIns="9144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2400" dirty="0">
                <a:gradFill>
                  <a:gsLst>
                    <a:gs pos="83000">
                      <a:schemeClr val="tx2"/>
                    </a:gs>
                    <a:gs pos="100000">
                      <a:schemeClr val="tx2"/>
                    </a:gs>
                  </a:gsLst>
                  <a:lin ang="5400000" scaled="1"/>
                </a:gradFill>
                <a:latin typeface="+mj-lt"/>
              </a:rPr>
              <a:t>Feedback driven development</a:t>
            </a:r>
          </a:p>
        </p:txBody>
      </p:sp>
    </p:spTree>
    <p:extLst>
      <p:ext uri="{BB962C8B-B14F-4D97-AF65-F5344CB8AC3E}">
        <p14:creationId xmlns:p14="http://schemas.microsoft.com/office/powerpoint/2010/main" val="3522268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64779" y="2326824"/>
            <a:ext cx="7834521" cy="3272512"/>
          </a:xfrm>
          <a:prstGeom prst="rect">
            <a:avLst/>
          </a:prstGeom>
        </p:spPr>
        <p:txBody>
          <a:bodyPr wrap="square" anchor="t">
            <a:normAutofit/>
          </a:bodyPr>
          <a:lstStyle/>
          <a:p>
            <a:r>
              <a:rPr lang="en-US" sz="4400" dirty="0">
                <a:solidFill>
                  <a:srgbClr val="FFFFFF"/>
                </a:solidFill>
              </a:rPr>
              <a:t>Core Service Engineering and Operations (CSEO)</a:t>
            </a:r>
          </a:p>
        </p:txBody>
      </p:sp>
    </p:spTree>
    <p:extLst>
      <p:ext uri="{BB962C8B-B14F-4D97-AF65-F5344CB8AC3E}">
        <p14:creationId xmlns:p14="http://schemas.microsoft.com/office/powerpoint/2010/main" val="324949698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D380719-2E10-49A2-9430-463CACDA4EBD}"/>
              </a:ext>
            </a:extLst>
          </p:cNvPr>
          <p:cNvSpPr/>
          <p:nvPr/>
        </p:nvSpPr>
        <p:spPr bwMode="auto">
          <a:xfrm>
            <a:off x="825585" y="4242699"/>
            <a:ext cx="10781198" cy="40356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Segoe UI" pitchFamily="34" charset="0"/>
                <a:cs typeface="Segoe UI" pitchFamily="34" charset="0"/>
              </a:rPr>
              <a:t>Networking, Infrastructure, Enterprise Application Services and Supply Chain</a:t>
            </a:r>
          </a:p>
        </p:txBody>
      </p:sp>
      <p:sp>
        <p:nvSpPr>
          <p:cNvPr id="9" name="Rectangle 8">
            <a:extLst>
              <a:ext uri="{FF2B5EF4-FFF2-40B4-BE49-F238E27FC236}">
                <a16:creationId xmlns:a16="http://schemas.microsoft.com/office/drawing/2014/main" id="{21E4914D-D553-4687-96C7-5E223EA945DE}"/>
              </a:ext>
            </a:extLst>
          </p:cNvPr>
          <p:cNvSpPr/>
          <p:nvPr/>
        </p:nvSpPr>
        <p:spPr bwMode="auto">
          <a:xfrm>
            <a:off x="825585" y="3753912"/>
            <a:ext cx="10781198" cy="403569"/>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pitchFamily="34" charset="0"/>
              </a:rPr>
              <a:t>Engineering Fundamentals (Eng. System and Telemetry) </a:t>
            </a:r>
          </a:p>
        </p:txBody>
      </p:sp>
      <p:sp>
        <p:nvSpPr>
          <p:cNvPr id="10" name="Rectangle 9">
            <a:extLst>
              <a:ext uri="{FF2B5EF4-FFF2-40B4-BE49-F238E27FC236}">
                <a16:creationId xmlns:a16="http://schemas.microsoft.com/office/drawing/2014/main" id="{658EFE37-29E8-4F37-AA1B-95B7ECB71126}"/>
              </a:ext>
            </a:extLst>
          </p:cNvPr>
          <p:cNvSpPr/>
          <p:nvPr/>
        </p:nvSpPr>
        <p:spPr bwMode="auto">
          <a:xfrm>
            <a:off x="588264" y="3265125"/>
            <a:ext cx="11011587" cy="40356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pitchFamily="34" charset="0"/>
              </a:rPr>
              <a:t>End User Services</a:t>
            </a:r>
          </a:p>
        </p:txBody>
      </p:sp>
      <p:sp>
        <p:nvSpPr>
          <p:cNvPr id="11" name="Rectangle 10">
            <a:extLst>
              <a:ext uri="{FF2B5EF4-FFF2-40B4-BE49-F238E27FC236}">
                <a16:creationId xmlns:a16="http://schemas.microsoft.com/office/drawing/2014/main" id="{CB034012-07EA-4ECD-A8FE-8926BB000022}"/>
              </a:ext>
            </a:extLst>
          </p:cNvPr>
          <p:cNvSpPr/>
          <p:nvPr/>
        </p:nvSpPr>
        <p:spPr bwMode="auto">
          <a:xfrm>
            <a:off x="588263" y="1442702"/>
            <a:ext cx="1517754" cy="15544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Legal</a:t>
            </a:r>
          </a:p>
        </p:txBody>
      </p:sp>
      <p:sp>
        <p:nvSpPr>
          <p:cNvPr id="12" name="Rectangle 11">
            <a:extLst>
              <a:ext uri="{FF2B5EF4-FFF2-40B4-BE49-F238E27FC236}">
                <a16:creationId xmlns:a16="http://schemas.microsoft.com/office/drawing/2014/main" id="{C8CC1E7C-9637-4036-B698-F257519ACB0B}"/>
              </a:ext>
            </a:extLst>
          </p:cNvPr>
          <p:cNvSpPr/>
          <p:nvPr/>
        </p:nvSpPr>
        <p:spPr bwMode="auto">
          <a:xfrm rot="16200000">
            <a:off x="418370" y="3923807"/>
            <a:ext cx="892356" cy="5525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Core Platform</a:t>
            </a:r>
          </a:p>
        </p:txBody>
      </p:sp>
      <p:sp>
        <p:nvSpPr>
          <p:cNvPr id="13" name="Rectangle 12">
            <a:extLst>
              <a:ext uri="{FF2B5EF4-FFF2-40B4-BE49-F238E27FC236}">
                <a16:creationId xmlns:a16="http://schemas.microsoft.com/office/drawing/2014/main" id="{EF6E732A-ECA0-4826-99A6-AC5E1085EB54}"/>
              </a:ext>
            </a:extLst>
          </p:cNvPr>
          <p:cNvSpPr/>
          <p:nvPr/>
        </p:nvSpPr>
        <p:spPr bwMode="auto">
          <a:xfrm>
            <a:off x="10081750" y="1442702"/>
            <a:ext cx="1517754" cy="1737205"/>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Business</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 Operations</a:t>
            </a:r>
          </a:p>
        </p:txBody>
      </p:sp>
      <p:sp>
        <p:nvSpPr>
          <p:cNvPr id="14" name="Rectangle 13">
            <a:extLst>
              <a:ext uri="{FF2B5EF4-FFF2-40B4-BE49-F238E27FC236}">
                <a16:creationId xmlns:a16="http://schemas.microsoft.com/office/drawing/2014/main" id="{12FAD7AB-4C7F-403A-AFA6-8B84FF07482F}"/>
              </a:ext>
            </a:extLst>
          </p:cNvPr>
          <p:cNvSpPr/>
          <p:nvPr/>
        </p:nvSpPr>
        <p:spPr bwMode="auto">
          <a:xfrm>
            <a:off x="2168257" y="1438019"/>
            <a:ext cx="1517754" cy="15544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Human Resources</a:t>
            </a:r>
          </a:p>
        </p:txBody>
      </p:sp>
      <p:sp>
        <p:nvSpPr>
          <p:cNvPr id="15" name="Rectangle 14">
            <a:extLst>
              <a:ext uri="{FF2B5EF4-FFF2-40B4-BE49-F238E27FC236}">
                <a16:creationId xmlns:a16="http://schemas.microsoft.com/office/drawing/2014/main" id="{A9FFF15E-6F5B-4DFF-8D51-3429EBF33FF5}"/>
              </a:ext>
            </a:extLst>
          </p:cNvPr>
          <p:cNvSpPr/>
          <p:nvPr/>
        </p:nvSpPr>
        <p:spPr bwMode="auto">
          <a:xfrm>
            <a:off x="3758651" y="1441294"/>
            <a:ext cx="1517754" cy="15544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Finance</a:t>
            </a:r>
          </a:p>
        </p:txBody>
      </p:sp>
      <p:sp>
        <p:nvSpPr>
          <p:cNvPr id="16" name="Rectangle 15">
            <a:extLst>
              <a:ext uri="{FF2B5EF4-FFF2-40B4-BE49-F238E27FC236}">
                <a16:creationId xmlns:a16="http://schemas.microsoft.com/office/drawing/2014/main" id="{B402526F-BE88-41B1-9EAB-4959518F4F3B}"/>
              </a:ext>
            </a:extLst>
          </p:cNvPr>
          <p:cNvSpPr/>
          <p:nvPr/>
        </p:nvSpPr>
        <p:spPr bwMode="auto">
          <a:xfrm>
            <a:off x="588264" y="4731484"/>
            <a:ext cx="11011586" cy="449974"/>
          </a:xfrm>
          <a:prstGeom prst="rect">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mj-lt"/>
                <a:ea typeface="+mn-ea"/>
                <a:cs typeface="Segoe UI" pitchFamily="34" charset="0"/>
              </a:rPr>
              <a:t>Digital Security and Risk Engineering</a:t>
            </a:r>
          </a:p>
        </p:txBody>
      </p:sp>
      <p:sp>
        <p:nvSpPr>
          <p:cNvPr id="18" name="Rectangle 17">
            <a:extLst>
              <a:ext uri="{FF2B5EF4-FFF2-40B4-BE49-F238E27FC236}">
                <a16:creationId xmlns:a16="http://schemas.microsoft.com/office/drawing/2014/main" id="{5E0254AC-1BAF-4CAB-89C7-E42DBB1D2E5A}"/>
              </a:ext>
            </a:extLst>
          </p:cNvPr>
          <p:cNvSpPr/>
          <p:nvPr/>
        </p:nvSpPr>
        <p:spPr bwMode="auto">
          <a:xfrm>
            <a:off x="6914481" y="1441900"/>
            <a:ext cx="1517754" cy="1554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Sales &amp; Marketing</a:t>
            </a:r>
          </a:p>
        </p:txBody>
      </p:sp>
      <p:sp>
        <p:nvSpPr>
          <p:cNvPr id="19" name="Rectangle 18">
            <a:extLst>
              <a:ext uri="{FF2B5EF4-FFF2-40B4-BE49-F238E27FC236}">
                <a16:creationId xmlns:a16="http://schemas.microsoft.com/office/drawing/2014/main" id="{867B0DF0-D0B0-4A3E-8CE9-696C9E9A7899}"/>
              </a:ext>
            </a:extLst>
          </p:cNvPr>
          <p:cNvSpPr/>
          <p:nvPr/>
        </p:nvSpPr>
        <p:spPr bwMode="auto">
          <a:xfrm>
            <a:off x="8498634" y="1436688"/>
            <a:ext cx="1517754" cy="1554480"/>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Retail</a:t>
            </a:r>
          </a:p>
        </p:txBody>
      </p:sp>
      <p:sp>
        <p:nvSpPr>
          <p:cNvPr id="20" name="Rectangle 19">
            <a:extLst>
              <a:ext uri="{FF2B5EF4-FFF2-40B4-BE49-F238E27FC236}">
                <a16:creationId xmlns:a16="http://schemas.microsoft.com/office/drawing/2014/main" id="{8F15B8A0-5185-455D-A39C-229674739A10}"/>
              </a:ext>
            </a:extLst>
          </p:cNvPr>
          <p:cNvSpPr/>
          <p:nvPr/>
        </p:nvSpPr>
        <p:spPr bwMode="auto">
          <a:xfrm>
            <a:off x="5338645" y="1442568"/>
            <a:ext cx="1517754" cy="155448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8288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panose="020B0702040204020203" pitchFamily="34" charset="0"/>
                <a:cs typeface="Segoe UI Semibold" panose="020B0702040204020203" pitchFamily="34" charset="0"/>
              </a:rPr>
              <a:t>Professional Services</a:t>
            </a:r>
          </a:p>
        </p:txBody>
      </p:sp>
      <p:sp>
        <p:nvSpPr>
          <p:cNvPr id="21" name="Rectangle 20">
            <a:extLst>
              <a:ext uri="{FF2B5EF4-FFF2-40B4-BE49-F238E27FC236}">
                <a16:creationId xmlns:a16="http://schemas.microsoft.com/office/drawing/2014/main" id="{76B5B1B8-8F4E-411B-A015-C31B90DFF740}"/>
              </a:ext>
            </a:extLst>
          </p:cNvPr>
          <p:cNvSpPr/>
          <p:nvPr/>
        </p:nvSpPr>
        <p:spPr bwMode="auto">
          <a:xfrm>
            <a:off x="588264" y="2776338"/>
            <a:ext cx="6268137" cy="4035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Corporate Functions</a:t>
            </a:r>
          </a:p>
        </p:txBody>
      </p:sp>
      <p:sp>
        <p:nvSpPr>
          <p:cNvPr id="22" name="Rectangle 21">
            <a:extLst>
              <a:ext uri="{FF2B5EF4-FFF2-40B4-BE49-F238E27FC236}">
                <a16:creationId xmlns:a16="http://schemas.microsoft.com/office/drawing/2014/main" id="{61DA8CAF-2402-4402-AC90-5CFF9A8B47A3}"/>
              </a:ext>
            </a:extLst>
          </p:cNvPr>
          <p:cNvSpPr/>
          <p:nvPr/>
        </p:nvSpPr>
        <p:spPr bwMode="auto">
          <a:xfrm>
            <a:off x="6918641" y="2776338"/>
            <a:ext cx="3097748" cy="4035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SMSE</a:t>
            </a:r>
          </a:p>
        </p:txBody>
      </p:sp>
      <p:sp>
        <p:nvSpPr>
          <p:cNvPr id="5" name="Rectangle 4">
            <a:extLst>
              <a:ext uri="{FF2B5EF4-FFF2-40B4-BE49-F238E27FC236}">
                <a16:creationId xmlns:a16="http://schemas.microsoft.com/office/drawing/2014/main" id="{4DD8D6E4-F4ED-4B58-9E7A-81E2DD1FF27E}"/>
              </a:ext>
            </a:extLst>
          </p:cNvPr>
          <p:cNvSpPr/>
          <p:nvPr/>
        </p:nvSpPr>
        <p:spPr>
          <a:xfrm>
            <a:off x="588263" y="5376084"/>
            <a:ext cx="3203910" cy="785151"/>
          </a:xfrm>
          <a:prstGeom prst="rect">
            <a:avLst/>
          </a:prstGeom>
        </p:spPr>
        <p:txBody>
          <a:bodyPr wrap="square">
            <a:spAutoFit/>
          </a:bodyPr>
          <a:lstStyle/>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1 </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Azure DevOps Account</a:t>
            </a:r>
          </a:p>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16 </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Minute Average Build Time</a:t>
            </a:r>
          </a:p>
        </p:txBody>
      </p:sp>
      <p:sp>
        <p:nvSpPr>
          <p:cNvPr id="6" name="Rectangle 5">
            <a:extLst>
              <a:ext uri="{FF2B5EF4-FFF2-40B4-BE49-F238E27FC236}">
                <a16:creationId xmlns:a16="http://schemas.microsoft.com/office/drawing/2014/main" id="{8D5522CF-32B0-474F-86E0-6E63E0DC1265}"/>
              </a:ext>
            </a:extLst>
          </p:cNvPr>
          <p:cNvSpPr/>
          <p:nvPr/>
        </p:nvSpPr>
        <p:spPr>
          <a:xfrm>
            <a:off x="3670035" y="5367145"/>
            <a:ext cx="3032871" cy="785151"/>
          </a:xfrm>
          <a:prstGeom prst="rect">
            <a:avLst/>
          </a:prstGeom>
        </p:spPr>
        <p:txBody>
          <a:bodyPr wrap="square">
            <a:spAutoFit/>
          </a:bodyPr>
          <a:lstStyle/>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640</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Releases per Day</a:t>
            </a:r>
          </a:p>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820</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Services in Heirarchy</a:t>
            </a:r>
          </a:p>
        </p:txBody>
      </p:sp>
      <p:sp>
        <p:nvSpPr>
          <p:cNvPr id="7" name="Rectangle 6">
            <a:extLst>
              <a:ext uri="{FF2B5EF4-FFF2-40B4-BE49-F238E27FC236}">
                <a16:creationId xmlns:a16="http://schemas.microsoft.com/office/drawing/2014/main" id="{B882A301-6EC7-41BF-8F6F-5F34D02B39AF}"/>
              </a:ext>
            </a:extLst>
          </p:cNvPr>
          <p:cNvSpPr/>
          <p:nvPr/>
        </p:nvSpPr>
        <p:spPr>
          <a:xfrm>
            <a:off x="6368305" y="5355088"/>
            <a:ext cx="2532930" cy="785151"/>
          </a:xfrm>
          <a:prstGeom prst="rect">
            <a:avLst/>
          </a:prstGeom>
        </p:spPr>
        <p:txBody>
          <a:bodyPr wrap="square">
            <a:spAutoFit/>
          </a:bodyPr>
          <a:lstStyle/>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2800</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Builds per Day</a:t>
            </a:r>
          </a:p>
          <a:p>
            <a:pPr lvl="0" defTabSz="914367">
              <a:lnSpc>
                <a:spcPct val="150000"/>
              </a:lnSpc>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3500</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 Git Code Repos</a:t>
            </a:r>
          </a:p>
        </p:txBody>
      </p:sp>
      <p:sp>
        <p:nvSpPr>
          <p:cNvPr id="23" name="TextBox 22">
            <a:extLst>
              <a:ext uri="{FF2B5EF4-FFF2-40B4-BE49-F238E27FC236}">
                <a16:creationId xmlns:a16="http://schemas.microsoft.com/office/drawing/2014/main" id="{CC79864B-5A57-4571-AC42-BD37C5AFBD33}"/>
              </a:ext>
            </a:extLst>
          </p:cNvPr>
          <p:cNvSpPr txBox="1"/>
          <p:nvPr/>
        </p:nvSpPr>
        <p:spPr>
          <a:xfrm>
            <a:off x="8757346" y="5412954"/>
            <a:ext cx="2842158" cy="692818"/>
          </a:xfrm>
          <a:prstGeom prst="rect">
            <a:avLst/>
          </a:prstGeom>
          <a:noFill/>
        </p:spPr>
        <p:txBody>
          <a:bodyPr wrap="square" lIns="0" tIns="0" rIns="0" bIns="0" rtlCol="0">
            <a:spAutoFit/>
          </a:bodyPr>
          <a:lstStyle/>
          <a:p>
            <a:pPr marL="0" marR="0" lvl="0" indent="0" defTabSz="914367" rtl="0" eaLnBrk="1" fontAlgn="auto" latinLnBrk="0" hangingPunct="1">
              <a:lnSpc>
                <a:spcPct val="150000"/>
              </a:lnSpc>
              <a:spcBef>
                <a:spcPts val="0"/>
              </a:spcBef>
              <a:spcAft>
                <a:spcPts val="0"/>
              </a:spcAft>
              <a:buClrTx/>
              <a:buSzTx/>
              <a:buFontTx/>
              <a:buNone/>
              <a:tabLst/>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5</a:t>
            </a:r>
            <a:r>
              <a:rPr kumimoji="0" lang="en-US" sz="1600" b="1"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500</a:t>
            </a:r>
            <a:r>
              <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rPr>
              <a:t> Engineers/PMs</a:t>
            </a:r>
          </a:p>
          <a:p>
            <a:pPr marL="0" marR="0" lvl="0" indent="0" defTabSz="914367" rtl="0" eaLnBrk="1" fontAlgn="auto" latinLnBrk="0" hangingPunct="1">
              <a:lnSpc>
                <a:spcPct val="150000"/>
              </a:lnSpc>
              <a:spcBef>
                <a:spcPts val="0"/>
              </a:spcBef>
              <a:spcAft>
                <a:spcPts val="0"/>
              </a:spcAft>
              <a:buClrTx/>
              <a:buSzTx/>
              <a:buFontTx/>
              <a:buNone/>
              <a:tabLst/>
              <a:defRPr/>
            </a:pPr>
            <a:r>
              <a:rPr lang="en-US" sz="1600" b="1"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66,000 </a:t>
            </a:r>
            <a:r>
              <a:rPr lang="en-US" sz="1600" dirty="0">
                <a:gradFill>
                  <a:gsLst>
                    <a:gs pos="0">
                      <a:schemeClr val="tx1"/>
                    </a:gs>
                    <a:gs pos="100000">
                      <a:schemeClr val="tx1"/>
                    </a:gs>
                  </a:gsLst>
                  <a:lin ang="5400000" scaled="0"/>
                </a:gradFill>
                <a:latin typeface="Segoe UI" panose="020B0502040204020203" pitchFamily="34" charset="0"/>
                <a:cs typeface="Segoe UI" panose="020B0502040204020203" pitchFamily="34" charset="0"/>
              </a:rPr>
              <a:t>Commits per Day </a:t>
            </a:r>
            <a:endParaRPr kumimoji="0" lang="en-US" sz="1600" b="0" i="0" u="none" strike="noStrike" kern="1200" cap="none" spc="0" normalizeH="0" baseline="0" noProof="0" dirty="0">
              <a:ln>
                <a:noFill/>
              </a:ln>
              <a:gradFill>
                <a:gsLst>
                  <a:gs pos="0">
                    <a:schemeClr val="tx1"/>
                  </a:gs>
                  <a:gs pos="100000">
                    <a:schemeClr val="tx1"/>
                  </a:gs>
                </a:gsLst>
                <a:lin ang="5400000" scaled="0"/>
              </a:gradFill>
              <a:effectLst/>
              <a:uLnTx/>
              <a:uFillTx/>
              <a:latin typeface="Segoe UI" panose="020B0502040204020203" pitchFamily="34" charset="0"/>
              <a:cs typeface="Segoe UI" panose="020B0502040204020203" pitchFamily="34" charset="0"/>
            </a:endParaRPr>
          </a:p>
        </p:txBody>
      </p:sp>
      <p:sp>
        <p:nvSpPr>
          <p:cNvPr id="4" name="Title 3">
            <a:extLst>
              <a:ext uri="{FF2B5EF4-FFF2-40B4-BE49-F238E27FC236}">
                <a16:creationId xmlns:a16="http://schemas.microsoft.com/office/drawing/2014/main" id="{E1FBF48B-F6BE-415D-B30F-86954A3D66DC}"/>
              </a:ext>
            </a:extLst>
          </p:cNvPr>
          <p:cNvSpPr>
            <a:spLocks noGrp="1"/>
          </p:cNvSpPr>
          <p:nvPr>
            <p:ph type="title"/>
          </p:nvPr>
        </p:nvSpPr>
        <p:spPr>
          <a:xfrm>
            <a:off x="588263" y="457200"/>
            <a:ext cx="11018520" cy="861774"/>
          </a:xfrm>
        </p:spPr>
        <p:txBody>
          <a:bodyPr/>
          <a:lstStyle/>
          <a:p>
            <a:r>
              <a:rPr lang="en-US" dirty="0"/>
              <a:t>Core Service Engineering &amp; Operations</a:t>
            </a:r>
            <a:br>
              <a:rPr lang="en-US" dirty="0"/>
            </a:br>
            <a:r>
              <a:rPr lang="en-US" sz="2000" b="1" dirty="0"/>
              <a:t>Building deploying, and managing the critical products, processes and services that run Microsoft</a:t>
            </a:r>
            <a:endParaRPr lang="en-US" b="1" dirty="0"/>
          </a:p>
        </p:txBody>
      </p:sp>
    </p:spTree>
    <p:extLst>
      <p:ext uri="{BB962C8B-B14F-4D97-AF65-F5344CB8AC3E}">
        <p14:creationId xmlns:p14="http://schemas.microsoft.com/office/powerpoint/2010/main" val="367819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Graphic 29" descr="Hike">
            <a:extLst>
              <a:ext uri="{FF2B5EF4-FFF2-40B4-BE49-F238E27FC236}">
                <a16:creationId xmlns:a16="http://schemas.microsoft.com/office/drawing/2014/main" id="{5BED7FE1-6032-40A6-B2FC-39A9F47E18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676015" y="2338189"/>
            <a:ext cx="750885" cy="750885"/>
          </a:xfrm>
          <a:prstGeom prst="rect">
            <a:avLst/>
          </a:prstGeom>
        </p:spPr>
      </p:pic>
      <p:sp>
        <p:nvSpPr>
          <p:cNvPr id="15" name="Text Placeholder 14">
            <a:extLst>
              <a:ext uri="{FF2B5EF4-FFF2-40B4-BE49-F238E27FC236}">
                <a16:creationId xmlns:a16="http://schemas.microsoft.com/office/drawing/2014/main" id="{053FB53F-058F-4674-9185-504148A45D98}"/>
              </a:ext>
            </a:extLst>
          </p:cNvPr>
          <p:cNvSpPr>
            <a:spLocks noGrp="1"/>
          </p:cNvSpPr>
          <p:nvPr>
            <p:ph type="body" sz="quarter" idx="10"/>
          </p:nvPr>
        </p:nvSpPr>
        <p:spPr>
          <a:xfrm>
            <a:off x="573514" y="1191033"/>
            <a:ext cx="11018520" cy="1643527"/>
          </a:xfrm>
        </p:spPr>
        <p:txBody>
          <a:bodyPr/>
          <a:lstStyle/>
          <a:p>
            <a:r>
              <a:rPr lang="en-US" sz="2400" dirty="0"/>
              <a:t>To transform our operating model, we asked ourselves </a:t>
            </a:r>
          </a:p>
          <a:p>
            <a:pPr marL="0" lvl="1"/>
            <a:r>
              <a:rPr lang="en-US" sz="1800" dirty="0"/>
              <a:t>How will we transform our operating models and functions?</a:t>
            </a:r>
          </a:p>
          <a:p>
            <a:pPr marL="0" lvl="1"/>
            <a:r>
              <a:rPr lang="en-US" sz="1800" dirty="0"/>
              <a:t>How will we build, develop and operate our products? </a:t>
            </a:r>
          </a:p>
          <a:p>
            <a:pPr marL="0" lvl="1"/>
            <a:r>
              <a:rPr lang="en-US" sz="1800" dirty="0"/>
              <a:t>How will we integrate and unify our standards like a </a:t>
            </a:r>
            <a:br>
              <a:rPr lang="en-US" sz="1800" dirty="0"/>
            </a:br>
            <a:r>
              <a:rPr lang="en-US" sz="1800" dirty="0"/>
              <a:t>modern engineering group?</a:t>
            </a:r>
          </a:p>
        </p:txBody>
      </p:sp>
      <p:sp>
        <p:nvSpPr>
          <p:cNvPr id="34" name="Rectangle 33">
            <a:extLst>
              <a:ext uri="{FF2B5EF4-FFF2-40B4-BE49-F238E27FC236}">
                <a16:creationId xmlns:a16="http://schemas.microsoft.com/office/drawing/2014/main" id="{FF214533-DCF6-4F9B-A5B0-FF01657C6BB1}"/>
              </a:ext>
            </a:extLst>
          </p:cNvPr>
          <p:cNvSpPr/>
          <p:nvPr/>
        </p:nvSpPr>
        <p:spPr>
          <a:xfrm>
            <a:off x="4298243" y="3501339"/>
            <a:ext cx="3657600" cy="2491632"/>
          </a:xfrm>
          <a:prstGeom prst="rect">
            <a:avLst/>
          </a:prstGeom>
          <a:solidFill>
            <a:schemeClr val="accent2"/>
          </a:solidFill>
        </p:spPr>
        <p:txBody>
          <a:bodyPr wrap="square" lIns="182880" tIns="155448" rIns="182880" bIns="146304">
            <a:noAutofit/>
          </a:bodyPr>
          <a:lstStyle/>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Vision led with well defined business priorities</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on Azure DevOps with a fully defined service catalog</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incident management system</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build &amp; release policies</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notification system for </a:t>
            </a:r>
            <a:r>
              <a:rPr lang="en-US" sz="1200" dirty="0" err="1">
                <a:gradFill>
                  <a:gsLst>
                    <a:gs pos="0">
                      <a:schemeClr val="bg1"/>
                    </a:gs>
                    <a:gs pos="100000">
                      <a:schemeClr val="bg1"/>
                    </a:gs>
                  </a:gsLst>
                  <a:lin ang="5400000" scaled="0"/>
                </a:gradFill>
              </a:rPr>
              <a:t>eng</a:t>
            </a:r>
            <a:r>
              <a:rPr lang="en-US" sz="1200" dirty="0">
                <a:gradFill>
                  <a:gsLst>
                    <a:gs pos="0">
                      <a:schemeClr val="bg1"/>
                    </a:gs>
                    <a:gs pos="100000">
                      <a:schemeClr val="bg1"/>
                    </a:gs>
                  </a:gsLst>
                  <a:lin ang="5400000" scaled="0"/>
                </a:gradFill>
              </a:rPr>
              <a:t> actions</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Centralized telemetry capturing and reporting</a:t>
            </a:r>
          </a:p>
          <a:p>
            <a:pPr marL="117475" indent="-117475">
              <a:lnSpc>
                <a:spcPct val="90000"/>
              </a:lnSpc>
              <a:spcAft>
                <a:spcPts val="800"/>
              </a:spcAft>
              <a:buFont typeface="Arial" panose="020B0604020202020204" pitchFamily="34" charset="0"/>
              <a:buChar char="•"/>
            </a:pPr>
            <a:r>
              <a:rPr lang="en-US" sz="1200" dirty="0">
                <a:gradFill>
                  <a:gsLst>
                    <a:gs pos="0">
                      <a:schemeClr val="bg1"/>
                    </a:gs>
                    <a:gs pos="100000">
                      <a:schemeClr val="bg1"/>
                    </a:gs>
                  </a:gsLst>
                  <a:lin ang="5400000" scaled="0"/>
                </a:gradFill>
              </a:rPr>
              <a:t>End to end customer feedback loops</a:t>
            </a:r>
          </a:p>
        </p:txBody>
      </p:sp>
      <p:sp>
        <p:nvSpPr>
          <p:cNvPr id="23" name="Rectangle 22">
            <a:extLst>
              <a:ext uri="{FF2B5EF4-FFF2-40B4-BE49-F238E27FC236}">
                <a16:creationId xmlns:a16="http://schemas.microsoft.com/office/drawing/2014/main" id="{E28E2C47-FD43-4940-AFCD-64DB8EE03A57}"/>
              </a:ext>
            </a:extLst>
          </p:cNvPr>
          <p:cNvSpPr/>
          <p:nvPr/>
        </p:nvSpPr>
        <p:spPr bwMode="auto">
          <a:xfrm>
            <a:off x="4298243" y="3056820"/>
            <a:ext cx="3657600" cy="4572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dirty="0">
                <a:gradFill>
                  <a:gsLst>
                    <a:gs pos="0">
                      <a:schemeClr val="bg1"/>
                    </a:gs>
                    <a:gs pos="100000">
                      <a:schemeClr val="bg1"/>
                    </a:gs>
                  </a:gsLst>
                  <a:lin ang="5400000" scaled="0"/>
                </a:gradFill>
                <a:latin typeface="+mj-lt"/>
                <a:cs typeface="Segoe UI" pitchFamily="34" charset="0"/>
              </a:rPr>
              <a:t>Today</a:t>
            </a:r>
          </a:p>
        </p:txBody>
      </p:sp>
      <p:sp>
        <p:nvSpPr>
          <p:cNvPr id="28" name="Rectangle 27">
            <a:extLst>
              <a:ext uri="{FF2B5EF4-FFF2-40B4-BE49-F238E27FC236}">
                <a16:creationId xmlns:a16="http://schemas.microsoft.com/office/drawing/2014/main" id="{DF5ED424-640A-4A31-9A5F-31CCA6F57624}"/>
              </a:ext>
            </a:extLst>
          </p:cNvPr>
          <p:cNvSpPr/>
          <p:nvPr/>
        </p:nvSpPr>
        <p:spPr bwMode="auto">
          <a:xfrm>
            <a:off x="8022971" y="2796192"/>
            <a:ext cx="365760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dirty="0">
                <a:gradFill>
                  <a:gsLst>
                    <a:gs pos="0">
                      <a:schemeClr val="tx1"/>
                    </a:gs>
                    <a:gs pos="100000">
                      <a:schemeClr val="tx1"/>
                    </a:gs>
                  </a:gsLst>
                  <a:lin ang="5400000" scaled="0"/>
                </a:gradFill>
                <a:cs typeface="Segoe UI" pitchFamily="34" charset="0"/>
              </a:rPr>
              <a:t>Future</a:t>
            </a:r>
          </a:p>
        </p:txBody>
      </p:sp>
      <p:sp>
        <p:nvSpPr>
          <p:cNvPr id="35" name="Rectangle 34">
            <a:extLst>
              <a:ext uri="{FF2B5EF4-FFF2-40B4-BE49-F238E27FC236}">
                <a16:creationId xmlns:a16="http://schemas.microsoft.com/office/drawing/2014/main" id="{6FEFE374-A12E-4A4D-860E-D32DFFCF16DA}"/>
              </a:ext>
            </a:extLst>
          </p:cNvPr>
          <p:cNvSpPr/>
          <p:nvPr/>
        </p:nvSpPr>
        <p:spPr>
          <a:xfrm>
            <a:off x="8022971" y="3253393"/>
            <a:ext cx="3657600" cy="2468526"/>
          </a:xfrm>
          <a:prstGeom prst="rect">
            <a:avLst/>
          </a:prstGeom>
          <a:solidFill>
            <a:schemeClr val="bg2"/>
          </a:solidFill>
        </p:spPr>
        <p:txBody>
          <a:bodyPr wrap="square" lIns="182880" tIns="155448" rIns="182880" bIns="146304">
            <a:noAutofit/>
          </a:bodyPr>
          <a:lstStyle/>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Rapid delivery and experimentation</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Auto-detection and self healing of incidents</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Enhanced build/release pipelines</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End-to-end business process monitoring</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Tooling to enhance developer productivity </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Migration to GitHub</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Coherent design system</a:t>
            </a:r>
          </a:p>
        </p:txBody>
      </p:sp>
      <p:sp>
        <p:nvSpPr>
          <p:cNvPr id="7" name="Title 6">
            <a:extLst>
              <a:ext uri="{FF2B5EF4-FFF2-40B4-BE49-F238E27FC236}">
                <a16:creationId xmlns:a16="http://schemas.microsoft.com/office/drawing/2014/main" id="{31A01AC2-5BFC-4541-ADF2-B461259B260D}"/>
              </a:ext>
            </a:extLst>
          </p:cNvPr>
          <p:cNvSpPr>
            <a:spLocks noGrp="1"/>
          </p:cNvSpPr>
          <p:nvPr>
            <p:ph type="title"/>
          </p:nvPr>
        </p:nvSpPr>
        <p:spPr/>
        <p:txBody>
          <a:bodyPr/>
          <a:lstStyle/>
          <a:p>
            <a:r>
              <a:rPr lang="en-US" dirty="0"/>
              <a:t>Our modern engineering journey </a:t>
            </a:r>
            <a:r>
              <a:rPr lang="en-US" sz="2800" dirty="0"/>
              <a:t>(2017–present)</a:t>
            </a:r>
            <a:endParaRPr lang="en-US" dirty="0"/>
          </a:p>
        </p:txBody>
      </p:sp>
      <p:sp>
        <p:nvSpPr>
          <p:cNvPr id="31" name="Rectangle 30">
            <a:extLst>
              <a:ext uri="{FF2B5EF4-FFF2-40B4-BE49-F238E27FC236}">
                <a16:creationId xmlns:a16="http://schemas.microsoft.com/office/drawing/2014/main" id="{F4CAD4F7-0C79-458F-93FF-4A7A479EAC21}"/>
              </a:ext>
            </a:extLst>
          </p:cNvPr>
          <p:cNvSpPr/>
          <p:nvPr/>
        </p:nvSpPr>
        <p:spPr>
          <a:xfrm>
            <a:off x="573514" y="3772391"/>
            <a:ext cx="3657600" cy="2511100"/>
          </a:xfrm>
          <a:prstGeom prst="rect">
            <a:avLst/>
          </a:prstGeom>
          <a:solidFill>
            <a:schemeClr val="bg2"/>
          </a:solidFill>
        </p:spPr>
        <p:txBody>
          <a:bodyPr wrap="square" lIns="182880" tIns="155448" rIns="182880" bIns="146304">
            <a:noAutofit/>
          </a:bodyPr>
          <a:lstStyle/>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No centralized vision</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Siloed organizations and decentralized funding</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70% of engineering outsourced</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Independent and disparate tools and standards</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No cross-org visibility to engineering metrics</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No consistency in design</a:t>
            </a:r>
          </a:p>
          <a:p>
            <a:pPr marL="117475" indent="-117475">
              <a:lnSpc>
                <a:spcPct val="90000"/>
              </a:lnSpc>
              <a:spcAft>
                <a:spcPts val="800"/>
              </a:spcAft>
              <a:buFont typeface="Arial" panose="020B0604020202020204" pitchFamily="34" charset="0"/>
              <a:buChar char="•"/>
            </a:pPr>
            <a:r>
              <a:rPr lang="en-US" sz="1200" dirty="0">
                <a:gradFill>
                  <a:gsLst>
                    <a:gs pos="0">
                      <a:schemeClr val="tx1"/>
                    </a:gs>
                    <a:gs pos="100000">
                      <a:schemeClr val="tx1"/>
                    </a:gs>
                  </a:gsLst>
                  <a:lin ang="5400000" scaled="0"/>
                </a:gradFill>
              </a:rPr>
              <a:t>Majority of application moved to the cloud</a:t>
            </a:r>
          </a:p>
        </p:txBody>
      </p:sp>
      <p:sp>
        <p:nvSpPr>
          <p:cNvPr id="12" name="Rectangle 11">
            <a:extLst>
              <a:ext uri="{FF2B5EF4-FFF2-40B4-BE49-F238E27FC236}">
                <a16:creationId xmlns:a16="http://schemas.microsoft.com/office/drawing/2014/main" id="{ADE690F8-B200-4434-B762-6C2E4003DCD2}"/>
              </a:ext>
            </a:extLst>
          </p:cNvPr>
          <p:cNvSpPr/>
          <p:nvPr/>
        </p:nvSpPr>
        <p:spPr bwMode="auto">
          <a:xfrm>
            <a:off x="573514" y="3315189"/>
            <a:ext cx="3657600" cy="4572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r>
              <a:rPr lang="en-US" dirty="0">
                <a:gradFill>
                  <a:gsLst>
                    <a:gs pos="0">
                      <a:schemeClr val="tx1"/>
                    </a:gs>
                    <a:gs pos="100000">
                      <a:schemeClr val="tx1"/>
                    </a:gs>
                  </a:gsLst>
                  <a:lin ang="5400000" scaled="0"/>
                </a:gradFill>
                <a:ea typeface="Segoe UI" pitchFamily="34" charset="0"/>
                <a:cs typeface="Segoe UI" pitchFamily="34" charset="0"/>
              </a:rPr>
              <a:t>3 years ago</a:t>
            </a:r>
          </a:p>
        </p:txBody>
      </p:sp>
    </p:spTree>
    <p:extLst>
      <p:ext uri="{BB962C8B-B14F-4D97-AF65-F5344CB8AC3E}">
        <p14:creationId xmlns:p14="http://schemas.microsoft.com/office/powerpoint/2010/main" val="181799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CF8F4BF8-ABD1-4CB4-8056-89DA120D358E}"/>
              </a:ext>
            </a:extLst>
          </p:cNvPr>
          <p:cNvSpPr txBox="1"/>
          <p:nvPr/>
        </p:nvSpPr>
        <p:spPr>
          <a:xfrm>
            <a:off x="588263" y="1163895"/>
            <a:ext cx="4005942" cy="33855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83000">
                      <a:srgbClr val="D83B01"/>
                    </a:gs>
                    <a:gs pos="100000">
                      <a:srgbClr val="D83B01"/>
                    </a:gs>
                  </a:gsLst>
                  <a:lin ang="5400000" scaled="1"/>
                </a:gradFill>
                <a:effectLst/>
                <a:uLnTx/>
                <a:uFillTx/>
                <a:latin typeface="Segoe UI Semibold"/>
                <a:ea typeface="+mn-ea"/>
                <a:cs typeface="+mn-cs"/>
              </a:rPr>
              <a:t>Pain points</a:t>
            </a:r>
          </a:p>
        </p:txBody>
      </p:sp>
      <p:sp>
        <p:nvSpPr>
          <p:cNvPr id="48" name="TextBox 47">
            <a:extLst>
              <a:ext uri="{FF2B5EF4-FFF2-40B4-BE49-F238E27FC236}">
                <a16:creationId xmlns:a16="http://schemas.microsoft.com/office/drawing/2014/main" id="{D373FBFB-A8A5-4235-AE4A-AFC567506BB3}"/>
              </a:ext>
            </a:extLst>
          </p:cNvPr>
          <p:cNvSpPr txBox="1"/>
          <p:nvPr/>
        </p:nvSpPr>
        <p:spPr>
          <a:xfrm>
            <a:off x="571543" y="1504788"/>
            <a:ext cx="4114800" cy="1097280"/>
          </a:xfrm>
          <a:prstGeom prst="rect">
            <a:avLst/>
          </a:prstGeom>
          <a:noFill/>
        </p:spPr>
        <p:txBody>
          <a:bodyPr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Services not consistently reliable and incidents take too long to resolve</a:t>
            </a:r>
          </a:p>
        </p:txBody>
      </p:sp>
      <p:sp>
        <p:nvSpPr>
          <p:cNvPr id="49" name="TextBox 48">
            <a:extLst>
              <a:ext uri="{FF2B5EF4-FFF2-40B4-BE49-F238E27FC236}">
                <a16:creationId xmlns:a16="http://schemas.microsoft.com/office/drawing/2014/main" id="{B2BA64A2-9C7F-4A68-B7F7-56009A9D8A22}"/>
              </a:ext>
            </a:extLst>
          </p:cNvPr>
          <p:cNvSpPr txBox="1"/>
          <p:nvPr/>
        </p:nvSpPr>
        <p:spPr>
          <a:xfrm>
            <a:off x="571543" y="2728660"/>
            <a:ext cx="4114800" cy="1097280"/>
          </a:xfrm>
          <a:prstGeom prst="rect">
            <a:avLst/>
          </a:prstGeom>
          <a:noFill/>
        </p:spPr>
        <p:txBody>
          <a:bodyPr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Services don’t consistently comply with security, privacy, and accessibility policies </a:t>
            </a:r>
          </a:p>
        </p:txBody>
      </p:sp>
      <p:sp>
        <p:nvSpPr>
          <p:cNvPr id="50" name="TextBox 49">
            <a:extLst>
              <a:ext uri="{FF2B5EF4-FFF2-40B4-BE49-F238E27FC236}">
                <a16:creationId xmlns:a16="http://schemas.microsoft.com/office/drawing/2014/main" id="{9347CCE8-49EA-4857-806A-634C1AD4744E}"/>
              </a:ext>
            </a:extLst>
          </p:cNvPr>
          <p:cNvSpPr txBox="1"/>
          <p:nvPr/>
        </p:nvSpPr>
        <p:spPr>
          <a:xfrm>
            <a:off x="571543" y="3952532"/>
            <a:ext cx="4114800" cy="1097280"/>
          </a:xfrm>
          <a:prstGeom prst="rect">
            <a:avLst/>
          </a:prstGeom>
          <a:noFill/>
        </p:spPr>
        <p:txBody>
          <a:bodyPr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New business capabilities are not delivered on a continuous basis</a:t>
            </a:r>
            <a:endPar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Segoe UI"/>
            </a:endParaRPr>
          </a:p>
        </p:txBody>
      </p:sp>
      <p:sp>
        <p:nvSpPr>
          <p:cNvPr id="51" name="TextBox 50">
            <a:extLst>
              <a:ext uri="{FF2B5EF4-FFF2-40B4-BE49-F238E27FC236}">
                <a16:creationId xmlns:a16="http://schemas.microsoft.com/office/drawing/2014/main" id="{AA37E752-09EA-431B-9070-423A53B1D595}"/>
              </a:ext>
            </a:extLst>
          </p:cNvPr>
          <p:cNvSpPr txBox="1"/>
          <p:nvPr/>
        </p:nvSpPr>
        <p:spPr>
          <a:xfrm>
            <a:off x="571543" y="5176406"/>
            <a:ext cx="4114800" cy="1097280"/>
          </a:xfrm>
          <a:prstGeom prst="rect">
            <a:avLst/>
          </a:prstGeom>
          <a:noFill/>
        </p:spPr>
        <p:txBody>
          <a:bodyPr wrap="square" lIns="0" tIns="0" rIns="0" bIns="0" rtlCol="0" anchor="ctr" anchorCtr="0">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mn-cs"/>
              </a:rPr>
              <a:t>User experiences aren’t always intuitive and well-designed</a:t>
            </a:r>
          </a:p>
        </p:txBody>
      </p:sp>
      <p:sp>
        <p:nvSpPr>
          <p:cNvPr id="24" name="TextBox 23">
            <a:extLst>
              <a:ext uri="{FF2B5EF4-FFF2-40B4-BE49-F238E27FC236}">
                <a16:creationId xmlns:a16="http://schemas.microsoft.com/office/drawing/2014/main" id="{F24AD2FF-4961-4529-9FFD-05093C40EC80}"/>
              </a:ext>
            </a:extLst>
          </p:cNvPr>
          <p:cNvSpPr txBox="1"/>
          <p:nvPr/>
        </p:nvSpPr>
        <p:spPr>
          <a:xfrm>
            <a:off x="5951539" y="1140787"/>
            <a:ext cx="4357111" cy="338554"/>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dirty="0">
                <a:ln>
                  <a:noFill/>
                </a:ln>
                <a:gradFill>
                  <a:gsLst>
                    <a:gs pos="83000">
                      <a:srgbClr val="0078D4"/>
                    </a:gs>
                    <a:gs pos="100000">
                      <a:srgbClr val="0078D4"/>
                    </a:gs>
                  </a:gsLst>
                  <a:lin ang="5400000" scaled="1"/>
                </a:gradFill>
                <a:effectLst/>
                <a:uLnTx/>
                <a:uFillTx/>
                <a:latin typeface="Segoe UI Semibold"/>
                <a:ea typeface="+mn-ea"/>
                <a:cs typeface="+mn-cs"/>
              </a:rPr>
              <a:t>Goals</a:t>
            </a:r>
          </a:p>
        </p:txBody>
      </p:sp>
      <p:sp>
        <p:nvSpPr>
          <p:cNvPr id="52" name="TextBox 51">
            <a:extLst>
              <a:ext uri="{FF2B5EF4-FFF2-40B4-BE49-F238E27FC236}">
                <a16:creationId xmlns:a16="http://schemas.microsoft.com/office/drawing/2014/main" id="{B26FA059-79ED-4197-B064-C74AFFF495E2}"/>
              </a:ext>
            </a:extLst>
          </p:cNvPr>
          <p:cNvSpPr txBox="1"/>
          <p:nvPr/>
        </p:nvSpPr>
        <p:spPr>
          <a:xfrm>
            <a:off x="5951538" y="1504788"/>
            <a:ext cx="5658981" cy="1097280"/>
          </a:xfrm>
          <a:prstGeom prst="rect">
            <a:avLst/>
          </a:prstGeom>
          <a:noFill/>
        </p:spPr>
        <p:txBody>
          <a:bodyPr wrap="square" lIns="0" tIns="0" rIns="0" bIns="0" rtlCol="0" anchor="ctr" anchorCtr="0">
            <a:noAutofit/>
          </a:bodyPr>
          <a:lstStyle/>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Establish a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live site first </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culture with reviews and postmortems</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Learn from our mistakes and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embrace the red</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Build muscle around monitoring and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auto-detecting</a:t>
            </a:r>
          </a:p>
        </p:txBody>
      </p:sp>
      <p:sp>
        <p:nvSpPr>
          <p:cNvPr id="53" name="TextBox 52">
            <a:extLst>
              <a:ext uri="{FF2B5EF4-FFF2-40B4-BE49-F238E27FC236}">
                <a16:creationId xmlns:a16="http://schemas.microsoft.com/office/drawing/2014/main" id="{D2262FCF-BC54-47AC-B657-6CC8F495286F}"/>
              </a:ext>
            </a:extLst>
          </p:cNvPr>
          <p:cNvSpPr txBox="1"/>
          <p:nvPr/>
        </p:nvSpPr>
        <p:spPr>
          <a:xfrm>
            <a:off x="5951539" y="2728660"/>
            <a:ext cx="5656642" cy="1097280"/>
          </a:xfrm>
          <a:prstGeom prst="rect">
            <a:avLst/>
          </a:prstGeom>
          <a:noFill/>
        </p:spPr>
        <p:txBody>
          <a:bodyPr wrap="square" lIns="0" tIns="0" rIns="0" bIns="0" rtlCol="0" anchor="ctr" anchorCtr="0">
            <a:noAutofit/>
          </a:bodyPr>
          <a:lstStyle/>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Burning down </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technical debt</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Strategize about which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metrics</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to go after first</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Build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security and compliance </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directly into the pipeline</a:t>
            </a:r>
          </a:p>
        </p:txBody>
      </p:sp>
      <p:sp>
        <p:nvSpPr>
          <p:cNvPr id="54" name="TextBox 53">
            <a:extLst>
              <a:ext uri="{FF2B5EF4-FFF2-40B4-BE49-F238E27FC236}">
                <a16:creationId xmlns:a16="http://schemas.microsoft.com/office/drawing/2014/main" id="{B00A97EE-A00B-4926-9DA8-3D6B2DA76282}"/>
              </a:ext>
            </a:extLst>
          </p:cNvPr>
          <p:cNvSpPr txBox="1"/>
          <p:nvPr/>
        </p:nvSpPr>
        <p:spPr>
          <a:xfrm>
            <a:off x="5951539" y="3952532"/>
            <a:ext cx="5668918" cy="1097280"/>
          </a:xfrm>
          <a:prstGeom prst="rect">
            <a:avLst/>
          </a:prstGeom>
          <a:noFill/>
        </p:spPr>
        <p:txBody>
          <a:bodyPr wrap="square" lIns="0" tIns="0" rIns="0" bIns="0" rtlCol="0" anchor="ctr" anchorCtr="0">
            <a:noAutofit/>
          </a:bodyPr>
          <a:lstStyle/>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Leverage the best tools and practices from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across the company</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Give engineers the time and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space to innovate</a:t>
            </a:r>
          </a:p>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Enable teams to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share</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code</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continuously release</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and safely deploy using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deployment rings</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experimentation</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and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feedback loops</a:t>
            </a:r>
          </a:p>
        </p:txBody>
      </p:sp>
      <p:sp>
        <p:nvSpPr>
          <p:cNvPr id="55" name="TextBox 54">
            <a:extLst>
              <a:ext uri="{FF2B5EF4-FFF2-40B4-BE49-F238E27FC236}">
                <a16:creationId xmlns:a16="http://schemas.microsoft.com/office/drawing/2014/main" id="{23ED820E-6C93-476D-986B-7E0840BD4F49}"/>
              </a:ext>
            </a:extLst>
          </p:cNvPr>
          <p:cNvSpPr txBox="1"/>
          <p:nvPr/>
        </p:nvSpPr>
        <p:spPr>
          <a:xfrm>
            <a:off x="5951539" y="5176406"/>
            <a:ext cx="5656642" cy="1097280"/>
          </a:xfrm>
          <a:prstGeom prst="rect">
            <a:avLst/>
          </a:prstGeom>
          <a:noFill/>
        </p:spPr>
        <p:txBody>
          <a:bodyPr wrap="square" lIns="0" tIns="0" rIns="0" bIns="0" rtlCol="0" anchor="ctr" anchorCtr="0">
            <a:noAutofit/>
          </a:bodyPr>
          <a:lstStyle/>
          <a:p>
            <a:pPr marL="168275" marR="0" lvl="0" indent="-168275" algn="l" defTabSz="914367" rtl="0" eaLnBrk="1" fontAlgn="auto" latinLnBrk="0" hangingPunct="1">
              <a:lnSpc>
                <a:spcPct val="9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Create standard set of </a:t>
            </a:r>
            <a:r>
              <a:rPr kumimoji="0" lang="en-US" sz="1400" b="1"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design components</a:t>
            </a:r>
            <a:r>
              <a:rPr kumimoji="0" lang="en-US" sz="1400" b="0" i="0" u="none" strike="noStrike" kern="1200" cap="none" spc="0" normalizeH="0" baseline="0" noProof="0" dirty="0">
                <a:ln>
                  <a:noFill/>
                </a:ln>
                <a:gradFill>
                  <a:gsLst>
                    <a:gs pos="83000">
                      <a:srgbClr val="2F2F2F"/>
                    </a:gs>
                    <a:gs pos="100000">
                      <a:srgbClr val="2F2F2F"/>
                    </a:gs>
                  </a:gsLst>
                  <a:lin ang="5400000" scaled="1"/>
                </a:gradFill>
                <a:effectLst/>
                <a:uLnTx/>
                <a:uFillTx/>
                <a:latin typeface="Segoe UI"/>
                <a:ea typeface="+mn-ea"/>
                <a:cs typeface="+mn-cs"/>
              </a:rPr>
              <a:t> and libraries to build coherent user experiences</a:t>
            </a:r>
          </a:p>
        </p:txBody>
      </p:sp>
      <p:cxnSp>
        <p:nvCxnSpPr>
          <p:cNvPr id="61" name="Straight Connector 60">
            <a:extLst>
              <a:ext uri="{FF2B5EF4-FFF2-40B4-BE49-F238E27FC236}">
                <a16:creationId xmlns:a16="http://schemas.microsoft.com/office/drawing/2014/main" id="{D0E8EC9E-8B10-4341-BB6D-5AFA958F30C7}"/>
              </a:ext>
              <a:ext uri="{C183D7F6-B498-43B3-948B-1728B52AA6E4}">
                <adec:decorative xmlns:adec="http://schemas.microsoft.com/office/drawing/2017/decorative" val="1"/>
              </a:ext>
            </a:extLst>
          </p:cNvPr>
          <p:cNvCxnSpPr>
            <a:cxnSpLocks/>
          </p:cNvCxnSpPr>
          <p:nvPr/>
        </p:nvCxnSpPr>
        <p:spPr>
          <a:xfrm>
            <a:off x="571542" y="2665364"/>
            <a:ext cx="11048915"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BB0A985C-FDE0-41D5-871B-EED5010FBB97}"/>
              </a:ext>
              <a:ext uri="{C183D7F6-B498-43B3-948B-1728B52AA6E4}">
                <adec:decorative xmlns:adec="http://schemas.microsoft.com/office/drawing/2017/decorative" val="1"/>
              </a:ext>
            </a:extLst>
          </p:cNvPr>
          <p:cNvCxnSpPr>
            <a:cxnSpLocks/>
          </p:cNvCxnSpPr>
          <p:nvPr/>
        </p:nvCxnSpPr>
        <p:spPr>
          <a:xfrm>
            <a:off x="571542" y="3889236"/>
            <a:ext cx="11048915"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BB48A9D-6F41-4A95-B282-C634F7421821}"/>
              </a:ext>
              <a:ext uri="{C183D7F6-B498-43B3-948B-1728B52AA6E4}">
                <adec:decorative xmlns:adec="http://schemas.microsoft.com/office/drawing/2017/decorative" val="1"/>
              </a:ext>
            </a:extLst>
          </p:cNvPr>
          <p:cNvCxnSpPr>
            <a:cxnSpLocks/>
          </p:cNvCxnSpPr>
          <p:nvPr/>
        </p:nvCxnSpPr>
        <p:spPr>
          <a:xfrm>
            <a:off x="571542" y="5113108"/>
            <a:ext cx="11048915" cy="0"/>
          </a:xfrm>
          <a:prstGeom prst="line">
            <a:avLst/>
          </a:prstGeom>
          <a:ln w="15875">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37D5A19E-9EA2-44B0-AF11-496FE2CB966B}"/>
              </a:ext>
            </a:extLst>
          </p:cNvPr>
          <p:cNvSpPr>
            <a:spLocks noGrp="1"/>
          </p:cNvSpPr>
          <p:nvPr>
            <p:ph type="title"/>
          </p:nvPr>
        </p:nvSpPr>
        <p:spPr>
          <a:xfrm>
            <a:off x="588263" y="457200"/>
            <a:ext cx="11018520" cy="553998"/>
          </a:xfrm>
        </p:spPr>
        <p:txBody>
          <a:bodyPr/>
          <a:lstStyle/>
          <a:p>
            <a:r>
              <a:rPr lang="en-US" dirty="0"/>
              <a:t>The need to modernize</a:t>
            </a:r>
          </a:p>
        </p:txBody>
      </p:sp>
      <p:sp>
        <p:nvSpPr>
          <p:cNvPr id="11" name="Arrow: Chevron 10">
            <a:extLst>
              <a:ext uri="{FF2B5EF4-FFF2-40B4-BE49-F238E27FC236}">
                <a16:creationId xmlns:a16="http://schemas.microsoft.com/office/drawing/2014/main" id="{3B58CDAB-F768-455B-89D7-DFE2EB8928B5}"/>
              </a:ext>
              <a:ext uri="{C183D7F6-B498-43B3-948B-1728B52AA6E4}">
                <adec:decorative xmlns:adec="http://schemas.microsoft.com/office/drawing/2017/decorative" val="1"/>
              </a:ext>
            </a:extLst>
          </p:cNvPr>
          <p:cNvSpPr/>
          <p:nvPr/>
        </p:nvSpPr>
        <p:spPr bwMode="auto">
          <a:xfrm>
            <a:off x="5131615" y="1776429"/>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Arrow: Chevron 64">
            <a:extLst>
              <a:ext uri="{FF2B5EF4-FFF2-40B4-BE49-F238E27FC236}">
                <a16:creationId xmlns:a16="http://schemas.microsoft.com/office/drawing/2014/main" id="{EFAD8A80-CE8E-4437-B7A6-AEF48453FD52}"/>
              </a:ext>
              <a:ext uri="{C183D7F6-B498-43B3-948B-1728B52AA6E4}">
                <adec:decorative xmlns:adec="http://schemas.microsoft.com/office/drawing/2017/decorative" val="1"/>
              </a:ext>
            </a:extLst>
          </p:cNvPr>
          <p:cNvSpPr/>
          <p:nvPr/>
        </p:nvSpPr>
        <p:spPr bwMode="auto">
          <a:xfrm>
            <a:off x="5131615" y="3000302"/>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Arrow: Chevron 65">
            <a:extLst>
              <a:ext uri="{FF2B5EF4-FFF2-40B4-BE49-F238E27FC236}">
                <a16:creationId xmlns:a16="http://schemas.microsoft.com/office/drawing/2014/main" id="{A221FE08-12B8-4C43-9241-E9C3F4A77AE6}"/>
              </a:ext>
              <a:ext uri="{C183D7F6-B498-43B3-948B-1728B52AA6E4}">
                <adec:decorative xmlns:adec="http://schemas.microsoft.com/office/drawing/2017/decorative" val="1"/>
              </a:ext>
            </a:extLst>
          </p:cNvPr>
          <p:cNvSpPr/>
          <p:nvPr/>
        </p:nvSpPr>
        <p:spPr bwMode="auto">
          <a:xfrm>
            <a:off x="5131615" y="4224175"/>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Arrow: Chevron 66">
            <a:extLst>
              <a:ext uri="{FF2B5EF4-FFF2-40B4-BE49-F238E27FC236}">
                <a16:creationId xmlns:a16="http://schemas.microsoft.com/office/drawing/2014/main" id="{BE541CB1-BD79-4ADB-BABF-924D9FDB1B81}"/>
              </a:ext>
              <a:ext uri="{C183D7F6-B498-43B3-948B-1728B52AA6E4}">
                <adec:decorative xmlns:adec="http://schemas.microsoft.com/office/drawing/2017/decorative" val="1"/>
              </a:ext>
            </a:extLst>
          </p:cNvPr>
          <p:cNvSpPr/>
          <p:nvPr/>
        </p:nvSpPr>
        <p:spPr bwMode="auto">
          <a:xfrm>
            <a:off x="5131615" y="5448047"/>
            <a:ext cx="374650" cy="553998"/>
          </a:xfrm>
          <a:prstGeom prst="chevron">
            <a:avLst/>
          </a:prstGeom>
          <a:solidFill>
            <a:schemeClr val="bg2">
              <a:lumMod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83639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99"/>
                                          </p:stCondLst>
                                        </p:cTn>
                                        <p:tgtEl>
                                          <p:spTgt spid="49"/>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0"/>
                                  </p:stCondLst>
                                  <p:childTnLst>
                                    <p:set>
                                      <p:cBhvr>
                                        <p:cTn id="12" dur="1" fill="hold">
                                          <p:stCondLst>
                                            <p:cond delay="99"/>
                                          </p:stCondLst>
                                        </p:cTn>
                                        <p:tgtEl>
                                          <p:spTgt spid="50"/>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0"/>
                                  </p:stCondLst>
                                  <p:childTnLst>
                                    <p:set>
                                      <p:cBhvr>
                                        <p:cTn id="15" dur="1" fill="hold">
                                          <p:stCondLst>
                                            <p:cond delay="99"/>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7EC0F21-979C-49E2-B77B-97A7465E47F5}"/>
              </a:ext>
              <a:ext uri="{C183D7F6-B498-43B3-948B-1728B52AA6E4}">
                <adec:decorative xmlns:adec="http://schemas.microsoft.com/office/drawing/2017/decorative" val="1"/>
              </a:ext>
            </a:extLst>
          </p:cNvPr>
          <p:cNvSpPr/>
          <p:nvPr/>
        </p:nvSpPr>
        <p:spPr bwMode="auto">
          <a:xfrm>
            <a:off x="4356100" y="2982897"/>
            <a:ext cx="7835900" cy="3875103"/>
          </a:xfrm>
          <a:prstGeom prst="rect">
            <a:avLst/>
          </a:prstGeom>
          <a:solidFill>
            <a:srgbClr val="1270B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379C6009-781E-4E2C-9399-BC08699B88E7}"/>
              </a:ext>
              <a:ext uri="{C183D7F6-B498-43B3-948B-1728B52AA6E4}">
                <adec:decorative xmlns:adec="http://schemas.microsoft.com/office/drawing/2017/decorative" val="1"/>
              </a:ext>
            </a:extLst>
          </p:cNvPr>
          <p:cNvSpPr/>
          <p:nvPr/>
        </p:nvSpPr>
        <p:spPr bwMode="auto">
          <a:xfrm>
            <a:off x="4356101" y="8878"/>
            <a:ext cx="7835900" cy="2982897"/>
          </a:xfrm>
          <a:prstGeom prst="rect">
            <a:avLst/>
          </a:prstGeom>
          <a:solidFill>
            <a:srgbClr val="94DA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6" name="Picture 2" descr="Image result for technical debt iceberg">
            <a:extLst>
              <a:ext uri="{FF2B5EF4-FFF2-40B4-BE49-F238E27FC236}">
                <a16:creationId xmlns:a16="http://schemas.microsoft.com/office/drawing/2014/main" id="{8C953780-3DD5-40F9-9270-450D3FE6742D}"/>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5545777" y="818975"/>
            <a:ext cx="6195232" cy="522005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DA90CC4B-FC26-4142-B6FD-AB476754067D}"/>
              </a:ext>
            </a:extLst>
          </p:cNvPr>
          <p:cNvSpPr>
            <a:spLocks noGrp="1"/>
          </p:cNvSpPr>
          <p:nvPr>
            <p:ph type="title"/>
          </p:nvPr>
        </p:nvSpPr>
        <p:spPr>
          <a:xfrm>
            <a:off x="588263" y="457200"/>
            <a:ext cx="3767837" cy="553998"/>
          </a:xfrm>
        </p:spPr>
        <p:txBody>
          <a:bodyPr/>
          <a:lstStyle/>
          <a:p>
            <a:r>
              <a:rPr lang="en-US" dirty="0"/>
              <a:t>Technical debt</a:t>
            </a:r>
          </a:p>
        </p:txBody>
      </p:sp>
      <p:sp>
        <p:nvSpPr>
          <p:cNvPr id="8" name="Text Placeholder 7">
            <a:extLst>
              <a:ext uri="{FF2B5EF4-FFF2-40B4-BE49-F238E27FC236}">
                <a16:creationId xmlns:a16="http://schemas.microsoft.com/office/drawing/2014/main" id="{D5827782-CB29-4004-8540-F647B7C65385}"/>
              </a:ext>
            </a:extLst>
          </p:cNvPr>
          <p:cNvSpPr>
            <a:spLocks noGrp="1"/>
          </p:cNvSpPr>
          <p:nvPr>
            <p:ph type="body" sz="quarter" idx="10"/>
          </p:nvPr>
        </p:nvSpPr>
        <p:spPr>
          <a:xfrm>
            <a:off x="586391" y="1434370"/>
            <a:ext cx="3488874" cy="4388894"/>
          </a:xfrm>
        </p:spPr>
        <p:txBody>
          <a:bodyPr/>
          <a:lstStyle/>
          <a:p>
            <a:r>
              <a:rPr lang="en-US" sz="2000" dirty="0">
                <a:gradFill>
                  <a:gsLst>
                    <a:gs pos="1250">
                      <a:schemeClr val="accent2"/>
                    </a:gs>
                    <a:gs pos="100000">
                      <a:schemeClr val="accent2"/>
                    </a:gs>
                  </a:gsLst>
                  <a:lin ang="5400000" scaled="0"/>
                </a:gradFill>
                <a:latin typeface="+mj-lt"/>
              </a:rPr>
              <a:t>Getting into a good state</a:t>
            </a:r>
          </a:p>
          <a:p>
            <a:pPr lvl="1" indent="-228600">
              <a:buFont typeface="Arial" panose="020B0604020202020204" pitchFamily="34" charset="0"/>
              <a:buChar char="•"/>
            </a:pPr>
            <a:r>
              <a:rPr lang="en-US" sz="1400" dirty="0"/>
              <a:t>Before we begin to modernize, we first must deal with years of technical debt</a:t>
            </a:r>
          </a:p>
          <a:p>
            <a:pPr lvl="1" indent="-228600">
              <a:buFont typeface="Arial" panose="020B0604020202020204" pitchFamily="34" charset="0"/>
              <a:buChar char="•"/>
            </a:pPr>
            <a:r>
              <a:rPr lang="en-US" sz="1400" dirty="0"/>
              <a:t>Investment of 20%–40% of dev capacity per sprint required from </a:t>
            </a:r>
            <a:br>
              <a:rPr lang="en-US" sz="1400" dirty="0"/>
            </a:br>
            <a:r>
              <a:rPr lang="en-US" sz="1400" dirty="0"/>
              <a:t>all teams for 12 months to start to </a:t>
            </a:r>
            <a:br>
              <a:rPr lang="en-US" sz="1400" dirty="0"/>
            </a:br>
            <a:r>
              <a:rPr lang="en-US" sz="1400" dirty="0"/>
              <a:t>get healthy</a:t>
            </a:r>
          </a:p>
          <a:p>
            <a:pPr lvl="1" indent="-228600">
              <a:buFont typeface="Arial" panose="020B0604020202020204" pitchFamily="34" charset="0"/>
              <a:buChar char="•"/>
            </a:pPr>
            <a:r>
              <a:rPr lang="en-US" sz="1400" dirty="0"/>
              <a:t>Start with the fundamentals, the problem is often much larger</a:t>
            </a:r>
          </a:p>
          <a:p>
            <a:pPr>
              <a:spcBef>
                <a:spcPts val="1200"/>
              </a:spcBef>
            </a:pPr>
            <a:r>
              <a:rPr lang="en-US" sz="2000" dirty="0">
                <a:gradFill>
                  <a:gsLst>
                    <a:gs pos="1250">
                      <a:schemeClr val="accent2"/>
                    </a:gs>
                    <a:gs pos="100000">
                      <a:schemeClr val="accent2"/>
                    </a:gs>
                  </a:gsLst>
                  <a:lin ang="5400000" scaled="0"/>
                </a:gradFill>
                <a:latin typeface="+mj-lt"/>
              </a:rPr>
              <a:t>Maintaining a good state</a:t>
            </a:r>
          </a:p>
          <a:p>
            <a:pPr lvl="1" indent="-228600">
              <a:buFont typeface="Arial" panose="020B0604020202020204" pitchFamily="34" charset="0"/>
              <a:buChar char="•"/>
            </a:pPr>
            <a:r>
              <a:rPr lang="en-US" sz="1400" dirty="0"/>
              <a:t>Leverage Cloud Leads to help prioritize metrics within the following buckets:</a:t>
            </a:r>
          </a:p>
          <a:p>
            <a:pPr marL="657225" lvl="2" indent="-200025">
              <a:buFont typeface="Wingdings" panose="05000000000000000000" pitchFamily="2" charset="2"/>
              <a:buChar char=""/>
            </a:pPr>
            <a:r>
              <a:rPr lang="en-US" sz="1400" dirty="0"/>
              <a:t>Engineering Fundamentals</a:t>
            </a:r>
          </a:p>
          <a:p>
            <a:pPr marL="657225" lvl="2" indent="-200025">
              <a:buFont typeface="Wingdings" panose="05000000000000000000" pitchFamily="2" charset="2"/>
              <a:buChar char=""/>
            </a:pPr>
            <a:r>
              <a:rPr lang="en-US" sz="1400" dirty="0"/>
              <a:t>Security and Compliance</a:t>
            </a:r>
          </a:p>
          <a:p>
            <a:pPr marL="657225" lvl="2" indent="-200025">
              <a:buFont typeface="Wingdings" panose="05000000000000000000" pitchFamily="2" charset="2"/>
              <a:buChar char=""/>
            </a:pPr>
            <a:r>
              <a:rPr lang="en-US" sz="1400" dirty="0"/>
              <a:t>Accessibility</a:t>
            </a:r>
          </a:p>
          <a:p>
            <a:pPr marL="657225" lvl="2" indent="-200025">
              <a:buFont typeface="Wingdings" panose="05000000000000000000" pitchFamily="2" charset="2"/>
              <a:buChar char=""/>
            </a:pPr>
            <a:r>
              <a:rPr lang="en-US" sz="1400" dirty="0"/>
              <a:t>Live Site and Service Health</a:t>
            </a:r>
          </a:p>
          <a:p>
            <a:pPr marL="657225" lvl="2" indent="-200025">
              <a:buFont typeface="Wingdings" panose="05000000000000000000" pitchFamily="2" charset="2"/>
              <a:buChar char=""/>
            </a:pPr>
            <a:r>
              <a:rPr lang="en-US" sz="1400" dirty="0"/>
              <a:t>Cloud optimization</a:t>
            </a:r>
          </a:p>
        </p:txBody>
      </p:sp>
      <p:sp>
        <p:nvSpPr>
          <p:cNvPr id="19" name="Rectangle 18">
            <a:extLst>
              <a:ext uri="{FF2B5EF4-FFF2-40B4-BE49-F238E27FC236}">
                <a16:creationId xmlns:a16="http://schemas.microsoft.com/office/drawing/2014/main" id="{81584F34-46A1-4E12-BB98-8679C163BC64}"/>
              </a:ext>
              <a:ext uri="{C183D7F6-B498-43B3-948B-1728B52AA6E4}">
                <adec:decorative xmlns:adec="http://schemas.microsoft.com/office/drawing/2017/decorative" val="1"/>
              </a:ext>
            </a:extLst>
          </p:cNvPr>
          <p:cNvSpPr/>
          <p:nvPr/>
        </p:nvSpPr>
        <p:spPr bwMode="auto">
          <a:xfrm>
            <a:off x="4526257" y="2559725"/>
            <a:ext cx="4757443" cy="432050"/>
          </a:xfrm>
          <a:prstGeom prst="rect">
            <a:avLst/>
          </a:prstGeom>
          <a:solidFill>
            <a:srgbClr val="94DA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8EED47F4-5D59-4B65-A91A-515D323DEB8A}"/>
              </a:ext>
              <a:ext uri="{C183D7F6-B498-43B3-948B-1728B52AA6E4}">
                <adec:decorative xmlns:adec="http://schemas.microsoft.com/office/drawing/2017/decorative" val="1"/>
              </a:ext>
            </a:extLst>
          </p:cNvPr>
          <p:cNvSpPr/>
          <p:nvPr/>
        </p:nvSpPr>
        <p:spPr bwMode="auto">
          <a:xfrm>
            <a:off x="11346656" y="2559725"/>
            <a:ext cx="845343" cy="432050"/>
          </a:xfrm>
          <a:prstGeom prst="rect">
            <a:avLst/>
          </a:prstGeom>
          <a:solidFill>
            <a:srgbClr val="94DA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5FC5DD0-E154-4B8B-900C-D1AE8138A345}"/>
              </a:ext>
              <a:ext uri="{C183D7F6-B498-43B3-948B-1728B52AA6E4}">
                <adec:decorative xmlns:adec="http://schemas.microsoft.com/office/drawing/2017/decorative" val="1"/>
              </a:ext>
            </a:extLst>
          </p:cNvPr>
          <p:cNvSpPr/>
          <p:nvPr/>
        </p:nvSpPr>
        <p:spPr bwMode="auto">
          <a:xfrm rot="4082820">
            <a:off x="11319905" y="2404475"/>
            <a:ext cx="711197" cy="827084"/>
          </a:xfrm>
          <a:custGeom>
            <a:avLst/>
            <a:gdLst>
              <a:gd name="connsiteX0" fmla="*/ 0 w 845343"/>
              <a:gd name="connsiteY0" fmla="*/ 0 h 432050"/>
              <a:gd name="connsiteX1" fmla="*/ 845343 w 845343"/>
              <a:gd name="connsiteY1" fmla="*/ 0 h 432050"/>
              <a:gd name="connsiteX2" fmla="*/ 845343 w 845343"/>
              <a:gd name="connsiteY2" fmla="*/ 432050 h 432050"/>
              <a:gd name="connsiteX3" fmla="*/ 0 w 845343"/>
              <a:gd name="connsiteY3" fmla="*/ 432050 h 432050"/>
              <a:gd name="connsiteX4" fmla="*/ 0 w 845343"/>
              <a:gd name="connsiteY4" fmla="*/ 0 h 432050"/>
              <a:gd name="connsiteX0" fmla="*/ 0 w 845343"/>
              <a:gd name="connsiteY0" fmla="*/ 0 h 432050"/>
              <a:gd name="connsiteX1" fmla="*/ 556266 w 845343"/>
              <a:gd name="connsiteY1" fmla="*/ 2083 h 432050"/>
              <a:gd name="connsiteX2" fmla="*/ 845343 w 845343"/>
              <a:gd name="connsiteY2" fmla="*/ 0 h 432050"/>
              <a:gd name="connsiteX3" fmla="*/ 845343 w 845343"/>
              <a:gd name="connsiteY3" fmla="*/ 432050 h 432050"/>
              <a:gd name="connsiteX4" fmla="*/ 0 w 845343"/>
              <a:gd name="connsiteY4" fmla="*/ 432050 h 432050"/>
              <a:gd name="connsiteX5" fmla="*/ 0 w 845343"/>
              <a:gd name="connsiteY5" fmla="*/ 0 h 432050"/>
              <a:gd name="connsiteX0" fmla="*/ 0 w 845343"/>
              <a:gd name="connsiteY0" fmla="*/ 0 h 432050"/>
              <a:gd name="connsiteX1" fmla="*/ 556266 w 845343"/>
              <a:gd name="connsiteY1" fmla="*/ 2083 h 432050"/>
              <a:gd name="connsiteX2" fmla="*/ 845343 w 845343"/>
              <a:gd name="connsiteY2" fmla="*/ 0 h 432050"/>
              <a:gd name="connsiteX3" fmla="*/ 845343 w 845343"/>
              <a:gd name="connsiteY3" fmla="*/ 432050 h 432050"/>
              <a:gd name="connsiteX4" fmla="*/ 376047 w 845343"/>
              <a:gd name="connsiteY4" fmla="*/ 430086 h 432050"/>
              <a:gd name="connsiteX5" fmla="*/ 0 w 845343"/>
              <a:gd name="connsiteY5" fmla="*/ 432050 h 432050"/>
              <a:gd name="connsiteX6" fmla="*/ 0 w 845343"/>
              <a:gd name="connsiteY6" fmla="*/ 0 h 432050"/>
              <a:gd name="connsiteX0" fmla="*/ 0 w 845343"/>
              <a:gd name="connsiteY0" fmla="*/ 0 h 432050"/>
              <a:gd name="connsiteX1" fmla="*/ 556266 w 845343"/>
              <a:gd name="connsiteY1" fmla="*/ 2083 h 432050"/>
              <a:gd name="connsiteX2" fmla="*/ 845343 w 845343"/>
              <a:gd name="connsiteY2" fmla="*/ 0 h 432050"/>
              <a:gd name="connsiteX3" fmla="*/ 376047 w 845343"/>
              <a:gd name="connsiteY3" fmla="*/ 430086 h 432050"/>
              <a:gd name="connsiteX4" fmla="*/ 0 w 845343"/>
              <a:gd name="connsiteY4" fmla="*/ 432050 h 432050"/>
              <a:gd name="connsiteX5" fmla="*/ 0 w 845343"/>
              <a:gd name="connsiteY5" fmla="*/ 0 h 432050"/>
              <a:gd name="connsiteX0" fmla="*/ 0 w 556266"/>
              <a:gd name="connsiteY0" fmla="*/ 0 h 432050"/>
              <a:gd name="connsiteX1" fmla="*/ 556266 w 556266"/>
              <a:gd name="connsiteY1" fmla="*/ 2083 h 432050"/>
              <a:gd name="connsiteX2" fmla="*/ 376047 w 556266"/>
              <a:gd name="connsiteY2" fmla="*/ 430086 h 432050"/>
              <a:gd name="connsiteX3" fmla="*/ 0 w 556266"/>
              <a:gd name="connsiteY3" fmla="*/ 432050 h 432050"/>
              <a:gd name="connsiteX4" fmla="*/ 0 w 556266"/>
              <a:gd name="connsiteY4" fmla="*/ 0 h 432050"/>
              <a:gd name="connsiteX0" fmla="*/ 0 w 711197"/>
              <a:gd name="connsiteY0" fmla="*/ 395034 h 827084"/>
              <a:gd name="connsiteX1" fmla="*/ 711197 w 711197"/>
              <a:gd name="connsiteY1" fmla="*/ 0 h 827084"/>
              <a:gd name="connsiteX2" fmla="*/ 376047 w 711197"/>
              <a:gd name="connsiteY2" fmla="*/ 825120 h 827084"/>
              <a:gd name="connsiteX3" fmla="*/ 0 w 711197"/>
              <a:gd name="connsiteY3" fmla="*/ 827084 h 827084"/>
              <a:gd name="connsiteX4" fmla="*/ 0 w 711197"/>
              <a:gd name="connsiteY4" fmla="*/ 395034 h 8270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1197" h="827084">
                <a:moveTo>
                  <a:pt x="0" y="395034"/>
                </a:moveTo>
                <a:lnTo>
                  <a:pt x="711197" y="0"/>
                </a:lnTo>
                <a:lnTo>
                  <a:pt x="376047" y="825120"/>
                </a:lnTo>
                <a:lnTo>
                  <a:pt x="0" y="827084"/>
                </a:lnTo>
                <a:lnTo>
                  <a:pt x="0" y="395034"/>
                </a:lnTo>
                <a:close/>
              </a:path>
            </a:pathLst>
          </a:custGeom>
          <a:solidFill>
            <a:srgbClr val="94DAF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1210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C094A0C-C70F-45AB-9738-31DE2CCEA6D3}"/>
              </a:ext>
            </a:extLst>
          </p:cNvPr>
          <p:cNvSpPr txBox="1">
            <a:spLocks/>
          </p:cNvSpPr>
          <p:nvPr/>
        </p:nvSpPr>
        <p:spPr>
          <a:xfrm>
            <a:off x="987507" y="2834446"/>
            <a:ext cx="7834521" cy="1189108"/>
          </a:xfrm>
          <a:prstGeom prst="rect">
            <a:avLst/>
          </a:prstGeom>
        </p:spPr>
        <p:txBody>
          <a:bodyPr vert="horz" wrap="square" lIns="0" tIns="0" rIns="0" bIns="0" rtlCol="0" anchor="t">
            <a:normAutofit/>
          </a:bodyPr>
          <a:lstStyle>
            <a:lvl1pPr algn="l" defTabSz="932742" rtl="0" eaLnBrk="1" latinLnBrk="0" hangingPunct="1">
              <a:lnSpc>
                <a:spcPct val="1000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r>
              <a:rPr lang="en-US" sz="4400" dirty="0">
                <a:solidFill>
                  <a:srgbClr val="FFFFFF"/>
                </a:solidFill>
              </a:rPr>
              <a:t>Move to the cloud</a:t>
            </a:r>
          </a:p>
        </p:txBody>
      </p:sp>
    </p:spTree>
    <p:extLst>
      <p:ext uri="{BB962C8B-B14F-4D97-AF65-F5344CB8AC3E}">
        <p14:creationId xmlns:p14="http://schemas.microsoft.com/office/powerpoint/2010/main" val="649697799"/>
      </p:ext>
    </p:extLst>
  </p:cSld>
  <p:clrMapOvr>
    <a:masterClrMapping/>
  </p:clrMapOvr>
  <p:transition>
    <p:fade/>
  </p:transition>
</p:sld>
</file>

<file path=ppt/theme/theme1.xml><?xml version="1.0" encoding="utf-8"?>
<a:theme xmlns:a="http://schemas.openxmlformats.org/drawingml/2006/main" name="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  -  Read-Only" id="{A7B72E17-54BE-42A6-A53A-1279FA83BD10}" vid="{4E284496-52C1-405F-ADD9-D60704CD916A}"/>
    </a:ext>
  </a:extLst>
</a:theme>
</file>

<file path=ppt/theme/theme2.xml><?xml version="1.0" encoding="utf-8"?>
<a:theme xmlns:a="http://schemas.openxmlformats.org/drawingml/2006/main" name="4_7-30269_Server &amp; Tools Business_16x9">
  <a:themeElements>
    <a:clrScheme name="IT Speaker Suite">
      <a:dk1>
        <a:srgbClr val="727372"/>
      </a:dk1>
      <a:lt1>
        <a:srgbClr val="E5E6E5"/>
      </a:lt1>
      <a:dk2>
        <a:srgbClr val="4F504F"/>
      </a:dk2>
      <a:lt2>
        <a:srgbClr val="F8F9F8"/>
      </a:lt2>
      <a:accent1>
        <a:srgbClr val="0077D8"/>
      </a:accent1>
      <a:accent2>
        <a:srgbClr val="00178F"/>
      </a:accent2>
      <a:accent3>
        <a:srgbClr val="001F50"/>
      </a:accent3>
      <a:accent4>
        <a:srgbClr val="00BCF2"/>
      </a:accent4>
      <a:accent5>
        <a:srgbClr val="4F504F"/>
      </a:accent5>
      <a:accent6>
        <a:srgbClr val="D1D2D1"/>
      </a:accent6>
      <a:hlink>
        <a:srgbClr val="00178F"/>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eople-Centric IT Customer Conversation Deck - Full Deck 2 Oct_v03.pptx" id="{CDD58DAD-3C0C-4EE5-BCF6-8EEC9E02A637}" vid="{142E583D-6DCD-4F9B-876C-242AC5EFF6D0}"/>
    </a:ext>
  </a:extLst>
</a:theme>
</file>

<file path=ppt/theme/theme3.xml><?xml version="1.0" encoding="utf-8"?>
<a:theme xmlns:a="http://schemas.openxmlformats.org/drawingml/2006/main" name="1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potx" id="{F6A3B7FB-DE2B-41B5-8931-4F0AEF6E899D}" vid="{CE05C4C9-F525-4875-ACB9-68FE9E815B8C}"/>
    </a:ext>
  </a:extLst>
</a:theme>
</file>

<file path=ppt/theme/theme4.xml><?xml version="1.0" encoding="utf-8"?>
<a:theme xmlns:a="http://schemas.openxmlformats.org/drawingml/2006/main" name="3-50167_Global CIO Summit 2018 white">
  <a:themeElements>
    <a:clrScheme name="GCIO18">
      <a:dk1>
        <a:srgbClr val="1A1A1A"/>
      </a:dk1>
      <a:lt1>
        <a:srgbClr val="FFFFFF"/>
      </a:lt1>
      <a:dk2>
        <a:srgbClr val="0D0D0D"/>
      </a:dk2>
      <a:lt2>
        <a:srgbClr val="E6E6E6"/>
      </a:lt2>
      <a:accent1>
        <a:srgbClr val="0078D4"/>
      </a:accent1>
      <a:accent2>
        <a:srgbClr val="00BCF2"/>
      </a:accent2>
      <a:accent3>
        <a:srgbClr val="002050"/>
      </a:accent3>
      <a:accent4>
        <a:srgbClr val="505050"/>
      </a:accent4>
      <a:accent5>
        <a:srgbClr val="737373"/>
      </a:accent5>
      <a:accent6>
        <a:srgbClr val="D2D2D2"/>
      </a:accent6>
      <a:hlink>
        <a:srgbClr val="0078D4"/>
      </a:hlink>
      <a:folHlink>
        <a:srgbClr val="00BCF2"/>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800" dirty="0" err="1" smtClean="0">
            <a:gradFill>
              <a:gsLst>
                <a:gs pos="2917">
                  <a:schemeClr val="tx1"/>
                </a:gs>
                <a:gs pos="30000">
                  <a:schemeClr val="tx1"/>
                </a:gs>
              </a:gsLst>
              <a:lin ang="5400000" scaled="0"/>
            </a:gradFill>
            <a:latin typeface="Segoe UI Semilight" panose="020B0402040204020203" pitchFamily="34" charset="0"/>
            <a:cs typeface="Segoe UI Semilight" panose="020B0402040204020203" pitchFamily="34" charset="0"/>
          </a:defRPr>
        </a:defPPr>
      </a:lstStyle>
    </a:txDef>
  </a:objectDefaults>
  <a:extraClrSchemeLst/>
  <a:extLst>
    <a:ext uri="{05A4C25C-085E-4340-85A3-A5531E510DB2}">
      <thm15:themeFamily xmlns:thm15="http://schemas.microsoft.com/office/thememl/2012/main" name="Global CIO Summit 2018_template_v02.potx" id="{E8FDBB9B-47A6-4B6D-9E68-CADECA7836DC}" vid="{788A4A73-0220-47F7-9C2F-0B44B296FE00}"/>
    </a:ext>
  </a:extLst>
</a:theme>
</file>

<file path=ppt/theme/theme5.xml><?xml version="1.0" encoding="utf-8"?>
<a:theme xmlns:a="http://schemas.openxmlformats.org/drawingml/2006/main" name="2_White Template">
  <a:themeElements>
    <a:clrScheme name="Ignite Breakout - Blue on white and light gray">
      <a:dk1>
        <a:srgbClr val="000000"/>
      </a:dk1>
      <a:lt1>
        <a:srgbClr val="FFFFFF"/>
      </a:lt1>
      <a:dk2>
        <a:srgbClr val="2F2F2F"/>
      </a:dk2>
      <a:lt2>
        <a:srgbClr val="E6E6E6"/>
      </a:lt2>
      <a:accent1>
        <a:srgbClr val="0078D4"/>
      </a:accent1>
      <a:accent2>
        <a:srgbClr val="243A5E"/>
      </a:accent2>
      <a:accent3>
        <a:srgbClr val="D83B01"/>
      </a:accent3>
      <a:accent4>
        <a:srgbClr val="FFB900"/>
      </a:accent4>
      <a:accent5>
        <a:srgbClr val="2F2F2F"/>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9_16x9_Breakout_Template.potx" id="{9D762233-45E0-4F9D-A69E-25217B34C42B}" vid="{FAB5B661-A239-4DE4-B4CB-E975B1976AB0}"/>
    </a:ext>
  </a:extLst>
</a:theme>
</file>

<file path=ppt/theme/theme6.xml><?xml version="1.0" encoding="utf-8"?>
<a:theme xmlns:a="http://schemas.openxmlformats.org/drawingml/2006/main" name="3_WHITE TEMPLATE">
  <a:themeElements>
    <a:clrScheme name="Custom 4">
      <a:dk1>
        <a:srgbClr val="1A1A1A"/>
      </a:dk1>
      <a:lt1>
        <a:srgbClr val="FFFFFF"/>
      </a:lt1>
      <a:dk2>
        <a:srgbClr val="0D0D0D"/>
      </a:dk2>
      <a:lt2>
        <a:srgbClr val="E6E6E6"/>
      </a:lt2>
      <a:accent1>
        <a:srgbClr val="D63901"/>
      </a:accent1>
      <a:accent2>
        <a:srgbClr val="971400"/>
      </a:accent2>
      <a:accent3>
        <a:srgbClr val="551300"/>
      </a:accent3>
      <a:accent4>
        <a:srgbClr val="878787"/>
      </a:accent4>
      <a:accent5>
        <a:srgbClr val="5C5C5C"/>
      </a:accent5>
      <a:accent6>
        <a:srgbClr val="FF8C00"/>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ES Day 2019.potx" id="{F6A3B7FB-DE2B-41B5-8931-4F0AEF6E899D}" vid="{CE05C4C9-F525-4875-ACB9-68FE9E815B8C}"/>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587FB05092F9444822E693B362DE6DD" ma:contentTypeVersion="18" ma:contentTypeDescription="Create a new document." ma:contentTypeScope="" ma:versionID="6f6b0e639d59272317ac603478cff34d">
  <xsd:schema xmlns:xsd="http://www.w3.org/2001/XMLSchema" xmlns:xs="http://www.w3.org/2001/XMLSchema" xmlns:p="http://schemas.microsoft.com/office/2006/metadata/properties" xmlns:ns1="http://schemas.microsoft.com/sharepoint/v3" xmlns:ns3="9fba960b-ae8b-4c2c-ad55-ffb9ce9692c2" xmlns:ns4="63543085-8747-4744-b912-60c5fe4663ec" targetNamespace="http://schemas.microsoft.com/office/2006/metadata/properties" ma:root="true" ma:fieldsID="23175154313874adbfdc4dbb718ba8ac" ns1:_="" ns3:_="" ns4:_="">
    <xsd:import namespace="http://schemas.microsoft.com/sharepoint/v3"/>
    <xsd:import namespace="9fba960b-ae8b-4c2c-ad55-ffb9ce9692c2"/>
    <xsd:import namespace="63543085-8747-4744-b912-60c5fe4663ec"/>
    <xsd:element name="properties">
      <xsd:complexType>
        <xsd:sequence>
          <xsd:element name="documentManagement">
            <xsd:complexType>
              <xsd:all>
                <xsd:element ref="ns3:SharedWithUsers" minOccurs="0"/>
                <xsd:element ref="ns1:IMAddress" minOccurs="0"/>
                <xsd:element ref="ns3:SharingHintHash" minOccurs="0"/>
                <xsd:element ref="ns3:SharedWithDetails"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1:_ip_UnifiedCompliancePolicyProperties" minOccurs="0"/>
                <xsd:element ref="ns1:_ip_UnifiedCompliancePolicyUIAc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IMAddress" ma:index="9" nillable="true" ma:displayName="IM Address" ma:internalName="IMAddress">
      <xsd:simpleType>
        <xsd:restriction base="dms:Text"/>
      </xsd:simpleType>
    </xsd:element>
    <xsd:element name="_ip_UnifiedCompliancePolicyProperties" ma:index="19" nillable="true" ma:displayName="Unified Compliance Policy Properties" ma:description="" ma:hidden="true" ma:internalName="_ip_UnifiedCompliancePolicyProperties">
      <xsd:simpleType>
        <xsd:restriction base="dms:Note"/>
      </xsd:simpleType>
    </xsd:element>
    <xsd:element name="_ip_UnifiedCompliancePolicyUIAction" ma:index="20"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fba960b-ae8b-4c2c-ad55-ffb9ce9692c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0" nillable="true" ma:displayName="Sharing Hint Hash" ma:internalName="SharingHintHash" ma:readOnly="true">
      <xsd:simpleType>
        <xsd:restriction base="dms:Text"/>
      </xsd:simple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63543085-8747-4744-b912-60c5fe4663ec" elementFormDefault="qualified">
    <xsd:import namespace="http://schemas.microsoft.com/office/2006/documentManagement/types"/>
    <xsd:import namespace="http://schemas.microsoft.com/office/infopath/2007/PartnerControls"/>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description="" ma:internalName="MediaServiceAutoTags" ma:readOnly="true">
      <xsd:simpleType>
        <xsd:restriction base="dms:Text"/>
      </xsd:simpleType>
    </xsd:element>
    <xsd:element name="MediaServiceDateTaken" ma:index="17" nillable="true" ma:displayName="MediaServiceDateTaken" ma:description="" ma:hidden="true" ma:internalName="MediaServiceDateTaken" ma:readOnly="true">
      <xsd:simpleType>
        <xsd:restriction base="dms:Text"/>
      </xsd:simpleType>
    </xsd:element>
    <xsd:element name="MediaServiceLocation" ma:index="18"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MediaServiceEventHashCode" ma:index="22" nillable="true" ma:displayName="MediaServiceEventHashCode" ma:hidden="true" ma:internalName="MediaServiceEventHashCode" ma:readOnly="true">
      <xsd:simpleType>
        <xsd:restriction base="dms:Text"/>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AutoKeyPoints" ma:index="24" nillable="true" ma:displayName="MediaServiceAutoKeyPoints" ma:hidden="true" ma:internalName="MediaServiceAutoKeyPoints" ma:readOnly="true">
      <xsd:simpleType>
        <xsd:restriction base="dms:Note"/>
      </xsd:simpleType>
    </xsd:element>
    <xsd:element name="MediaServiceKeyPoints" ma:index="25"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63543085-8747-4744-b912-60c5fe4663ec" xsi:nil="true"/>
    <_ip_UnifiedCompliancePolicyUIAction xmlns="http://schemas.microsoft.com/sharepoint/v3" xsi:nil="true"/>
    <IMAddress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97A210C3-6C48-4FD6-B161-26DC752D6B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fba960b-ae8b-4c2c-ad55-ffb9ce9692c2"/>
    <ds:schemaRef ds:uri="63543085-8747-4744-b912-60c5fe4663e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schemas.microsoft.com/office/2006/metadata/properties"/>
    <ds:schemaRef ds:uri="http://schemas.microsoft.com/office/infopath/2007/PartnerControls"/>
    <ds:schemaRef ds:uri="63543085-8747-4744-b912-60c5fe4663ec"/>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254</TotalTime>
  <Words>2897</Words>
  <Application>Microsoft Office PowerPoint</Application>
  <PresentationFormat>Widescreen</PresentationFormat>
  <Paragraphs>406</Paragraphs>
  <Slides>27</Slides>
  <Notes>23</Notes>
  <HiddenSlides>1</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27</vt:i4>
      </vt:variant>
    </vt:vector>
  </HeadingPairs>
  <TitlesOfParts>
    <vt:vector size="41" baseType="lpstr">
      <vt:lpstr>Arial</vt:lpstr>
      <vt:lpstr>Calibri</vt:lpstr>
      <vt:lpstr>Consolas</vt:lpstr>
      <vt:lpstr>Segoe UI</vt:lpstr>
      <vt:lpstr>Segoe UI Light</vt:lpstr>
      <vt:lpstr>Segoe UI Semibold</vt:lpstr>
      <vt:lpstr>Segoe UI Semilight</vt:lpstr>
      <vt:lpstr>Wingdings</vt:lpstr>
      <vt:lpstr>White Template</vt:lpstr>
      <vt:lpstr>4_7-30269_Server &amp; Tools Business_16x9</vt:lpstr>
      <vt:lpstr>1_WHITE TEMPLATE</vt:lpstr>
      <vt:lpstr>3-50167_Global CIO Summit 2018 white</vt:lpstr>
      <vt:lpstr>2_White Template</vt:lpstr>
      <vt:lpstr>3_WHITE TEMPLATE</vt:lpstr>
      <vt:lpstr>Transforming Engineering Practices and Processes at Microsoft</vt:lpstr>
      <vt:lpstr>Core Services Engineering and Operations is on a journey to modernizing our engineering processes to be customer-obsessed, data-driven, speed-oriented, and quality focused. </vt:lpstr>
      <vt:lpstr>What we’ll cover today</vt:lpstr>
      <vt:lpstr>Core Service Engineering and Operations (CSEO)</vt:lpstr>
      <vt:lpstr>Core Service Engineering &amp; Operations Building deploying, and managing the critical products, processes and services that run Microsoft</vt:lpstr>
      <vt:lpstr>Our modern engineering journey (2017–present)</vt:lpstr>
      <vt:lpstr>The need to modernize</vt:lpstr>
      <vt:lpstr>Technical debt</vt:lpstr>
      <vt:lpstr>PowerPoint Presentation</vt:lpstr>
      <vt:lpstr>Move to a cloud-centric architecture</vt:lpstr>
      <vt:lpstr>Initial portfolio distribution</vt:lpstr>
      <vt:lpstr>Our journey to the cloud</vt:lpstr>
      <vt:lpstr>Being metric driven</vt:lpstr>
      <vt:lpstr>Service reviews</vt:lpstr>
      <vt:lpstr>PowerPoint Presentation</vt:lpstr>
      <vt:lpstr>Telemetry and reporting</vt:lpstr>
      <vt:lpstr>Modernizing our pipeline</vt:lpstr>
      <vt:lpstr>Technology strategy</vt:lpstr>
      <vt:lpstr>Maintain a service catalog</vt:lpstr>
      <vt:lpstr>Engineering system build on Azure</vt:lpstr>
      <vt:lpstr>Increasing engineering productivity</vt:lpstr>
      <vt:lpstr>Raising quality with integrated policies</vt:lpstr>
      <vt:lpstr>Listen to the customers</vt:lpstr>
      <vt:lpstr>Feedback-driven development</vt:lpstr>
      <vt:lpstr>What have we learned?</vt:lpstr>
      <vt:lpstr>Key lessons we have learned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Engineering Practices and Processes at Microsoft</dc:title>
  <dc:creator>Martin O'Flaherty</dc:creator>
  <cp:lastModifiedBy>Martin O'Flaherty</cp:lastModifiedBy>
  <cp:revision>2</cp:revision>
  <dcterms:created xsi:type="dcterms:W3CDTF">2020-02-11T18:36:52Z</dcterms:created>
  <dcterms:modified xsi:type="dcterms:W3CDTF">2020-06-02T19:55:08Z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0x0101002587FB05092F9444822E693B362DE6DD</vt:lpwstr>
  </property>
</Properties>
</file>